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A7C0-6A12-4081-BAD3-926B16206280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0444-ACDA-42D5-9CDE-5B0F13AE2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6B41A15D-27B0-47C4-9057-B217C0F4CED5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4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3E45234-3912-47FF-8EE8-28B4B264F363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10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3907F0E2-DF4B-46A8-B322-31E6A38563B0}" type="slidenum">
              <a:rPr lang="sr-Latn-CS" altLang="sr-Latn-RS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21</a:t>
            </a:fld>
            <a:endParaRPr lang="sr-Latn-CS" altLang="sr-Latn-R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A3474"/>
            </a:gs>
            <a:gs pos="30000">
              <a:srgbClr val="0E408C"/>
            </a:gs>
            <a:gs pos="100000">
              <a:srgbClr val="5F7EC9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713D-65C1-47D6-BE74-9B436FD65BCB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17007E-EAE5-4C46-AD0F-A7733CC0399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21560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79B5-EDAA-4AD5-8946-33EC4580730A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C10E-D47D-4DE7-8FE7-4EB54CEBD89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33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A89E-6CE5-467F-AAB6-F35799658710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4EB4-73AA-490F-9ACE-5771D40D814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296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8801-70B0-493B-9F12-F965E273EDBE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F857-046D-4041-833C-CA224C2E566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8569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A3474"/>
            </a:gs>
            <a:gs pos="30000">
              <a:srgbClr val="0E408C"/>
            </a:gs>
            <a:gs pos="100000">
              <a:srgbClr val="5F7EC9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8FC2-7AD6-4426-8670-EFDA8F93EDD6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26D037-E6A3-41DA-AC83-AAEE77D628A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0631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0597-20F1-42F8-B30D-EB5A2FA095DE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8ACF-3BDC-4C7D-9F2F-54570A8D0B2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4413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8336-655D-4672-8A28-6D1961B35AEA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55BC9-852F-42D9-817C-18101537D4B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091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F697-71C5-4328-9904-99CC678D0F36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F721-E0B3-459E-8F92-64457185DF7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7847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22E7-2AF5-49AE-9EDD-182ABB057265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738C-1B7E-476D-A9C1-1D704A37C88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C14B-285F-4AF9-80BA-52A10C9155A8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167E4-2341-458A-9C99-D73FA86C804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65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3BAA-1133-4FE7-BB3F-BE7D2A5EA674}" type="datetimeFigureOut">
              <a:rPr lang="en-US">
                <a:solidFill>
                  <a:srgbClr val="E4E9EF">
                    <a:shade val="50000"/>
                  </a:srgbClr>
                </a:solidFill>
              </a:rPr>
              <a:pPr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4E9E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802C7-8CF8-472E-ABDB-A2E86B002A4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7168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56D12-5E0B-4053-AF7C-FBB0602E7913}" type="datetimeFigureOut">
              <a:rPr lang="en-US">
                <a:solidFill>
                  <a:srgbClr val="E4E9EF">
                    <a:shade val="50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4/26/2021</a:t>
            </a:fld>
            <a:endParaRPr lang="en-US">
              <a:solidFill>
                <a:srgbClr val="E4E9EF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4E9EF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BB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C8939-0927-4970-9C24-38C70AC1FE19}" type="slidenum">
              <a:rPr lang="en-US" altLang="sr-Latn-RS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sr-Latn-R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6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287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s-Cyrl-BA" altLang="sr-Latn-R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Фармацеутски техничар</a:t>
            </a:r>
            <a:endParaRPr lang="hr-HR" altLang="sr-Latn-R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060575"/>
            <a:ext cx="61563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Farmacija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414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9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107950" y="476250"/>
            <a:ext cx="8229600" cy="1139825"/>
          </a:xfrm>
        </p:spPr>
        <p:txBody>
          <a:bodyPr/>
          <a:lstStyle/>
          <a:p>
            <a:pPr algn="ctr" eaLnBrk="1" hangingPunct="1"/>
            <a:r>
              <a:rPr lang="bs-Cyrl-BA" altLang="en-US" smtClean="0"/>
              <a:t>Могућа мјеста запошљавања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4556125"/>
          </a:xfrm>
        </p:spPr>
        <p:txBody>
          <a:bodyPr/>
          <a:lstStyle/>
          <a:p>
            <a:pPr>
              <a:defRPr/>
            </a:pPr>
            <a:r>
              <a:rPr lang="sr-Latn-RS" dirty="0"/>
              <a:t>рад у свим производно-индустријским предузећима</a:t>
            </a:r>
            <a:endParaRPr lang="en-GB" dirty="0"/>
          </a:p>
          <a:p>
            <a:pPr>
              <a:defRPr/>
            </a:pPr>
            <a:r>
              <a:rPr lang="sr-Latn-RS" dirty="0"/>
              <a:t>рад у лабораторијама</a:t>
            </a:r>
            <a:endParaRPr lang="en-GB" dirty="0"/>
          </a:p>
          <a:p>
            <a:pPr>
              <a:defRPr/>
            </a:pPr>
            <a:r>
              <a:rPr lang="sr-Latn-RS" dirty="0"/>
              <a:t>рад на терену (узимање узорака за анализу)</a:t>
            </a:r>
            <a:endParaRPr lang="en-GB" dirty="0"/>
          </a:p>
          <a:p>
            <a:pPr>
              <a:defRPr/>
            </a:pPr>
            <a:r>
              <a:rPr lang="sr-Latn-RS" dirty="0"/>
              <a:t>наставак школовања на Еколошком факултету и другим високим установама</a:t>
            </a:r>
            <a:endParaRPr lang="en-GB" dirty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75"/>
            <a:ext cx="9344025" cy="7000875"/>
          </a:xfrm>
        </p:spPr>
      </p:pic>
    </p:spTree>
    <p:extLst>
      <p:ext uri="{BB962C8B-B14F-4D97-AF65-F5344CB8AC3E}">
        <p14:creationId xmlns:p14="http://schemas.microsoft.com/office/powerpoint/2010/main" val="344140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83675" cy="1209675"/>
          </a:xfrm>
        </p:spPr>
        <p:txBody>
          <a:bodyPr/>
          <a:lstStyle/>
          <a:p>
            <a:pPr eaLnBrk="1" hangingPunct="1"/>
            <a:r>
              <a:rPr lang="bs-Cyrl-BA" altLang="en-US" sz="4000" smtClean="0"/>
              <a:t>Опис послова – Козметички техничар</a:t>
            </a:r>
            <a:endParaRPr lang="en-US" altLang="en-US" sz="400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Козметички техничари помажу људима да постигну и очувају здрав и лијеп изглед.</a:t>
            </a:r>
            <a:endParaRPr lang="en-GB" altLang="en-US" smtClean="0"/>
          </a:p>
          <a:p>
            <a:r>
              <a:rPr lang="en-GB" altLang="en-US" smtClean="0"/>
              <a:t> </a:t>
            </a:r>
            <a:r>
              <a:rPr lang="hr-BA" altLang="en-US" smtClean="0"/>
              <a:t>Њ</a:t>
            </a:r>
            <a:r>
              <a:rPr lang="en-US" altLang="en-US" smtClean="0"/>
              <a:t>егују кожу и исправљају несавршености лица и тијела које нису у домену медицине.</a:t>
            </a:r>
            <a:endParaRPr lang="en-GB" altLang="en-US" smtClean="0"/>
          </a:p>
          <a:p>
            <a:r>
              <a:rPr lang="en-GB" altLang="en-US" smtClean="0"/>
              <a:t> </a:t>
            </a:r>
            <a:r>
              <a:rPr lang="en-US" altLang="en-US" smtClean="0"/>
              <a:t>Њихови послови обухватају његу коже лица и тијела, обликовање тијела и шминкање.</a:t>
            </a:r>
            <a:endParaRPr lang="en-GB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647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7467600" cy="5976938"/>
          </a:xfrm>
        </p:spPr>
        <p:txBody>
          <a:bodyPr/>
          <a:lstStyle/>
          <a:p>
            <a:r>
              <a:rPr lang="en-US" altLang="en-US" sz="2800" smtClean="0"/>
              <a:t>Козметичари примјењују професионалне третмане који се спроводе над лицем, тијелом, косом или ноктима особа са циљем естетског уљепшавања. </a:t>
            </a:r>
            <a:endParaRPr lang="en-GB" altLang="en-US" sz="2800" smtClean="0"/>
          </a:p>
          <a:p>
            <a:r>
              <a:rPr lang="en-US" altLang="en-US" sz="2800" smtClean="0"/>
              <a:t>Козметичари обављају масажу лица и тијела, раде маникир и педикир, депилацију, третмане уклањања целулита, стрија, бора и мањих ожиљака, као и остале специјализоване третмане намијењене њези коже. </a:t>
            </a:r>
            <a:endParaRPr lang="en-GB" altLang="en-US" sz="2800" smtClean="0"/>
          </a:p>
          <a:p>
            <a:r>
              <a:rPr lang="en-US" altLang="en-US" sz="2800" smtClean="0"/>
              <a:t>Обучени и едуковани козметичари, такођер пружају услуге професионалног шминкања.</a:t>
            </a:r>
            <a:endParaRPr lang="en-GB" altLang="en-US" sz="2800" smtClean="0"/>
          </a:p>
          <a:p>
            <a:pPr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1193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5" name="Content Placeholder 1" descr="masaza glav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63550"/>
            <a:ext cx="3600450" cy="273685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6" name="Content Placeholder 2" descr="manikir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573463"/>
            <a:ext cx="3600450" cy="2735262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4517" name="Content Placeholder 7" descr="uklanjanje bora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3550"/>
            <a:ext cx="3671888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Content Placeholder 6" descr="depilacija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671888" cy="273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71550" y="606425"/>
            <a:ext cx="8075613" cy="993775"/>
          </a:xfrm>
        </p:spPr>
        <p:txBody>
          <a:bodyPr/>
          <a:lstStyle/>
          <a:p>
            <a:pPr eaLnBrk="1" hangingPunct="1"/>
            <a:r>
              <a:rPr lang="bs-Cyrl-BA" altLang="en-US" sz="4400" smtClean="0"/>
              <a:t>Могућа мјеста запошљавања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altLang="en-US" smtClean="0"/>
              <a:t>Козметички салони</a:t>
            </a:r>
            <a:endParaRPr lang="bs-Cyrl-BA" altLang="en-US" smtClean="0"/>
          </a:p>
          <a:p>
            <a:r>
              <a:rPr lang="hr-BA" altLang="en-US" smtClean="0"/>
              <a:t>Wellness</a:t>
            </a:r>
            <a:r>
              <a:rPr lang="bs-Cyrl-BA" altLang="en-US" smtClean="0"/>
              <a:t> </a:t>
            </a:r>
            <a:r>
              <a:rPr lang="hr-BA" altLang="en-US" smtClean="0"/>
              <a:t>и спа центри</a:t>
            </a:r>
            <a:endParaRPr lang="en-GB" altLang="en-US" smtClean="0"/>
          </a:p>
          <a:p>
            <a:r>
              <a:rPr lang="en-US" altLang="en-US" smtClean="0"/>
              <a:t>Рекр</a:t>
            </a:r>
            <a:r>
              <a:rPr lang="hr-BA" altLang="en-US" smtClean="0"/>
              <a:t>е</a:t>
            </a:r>
            <a:r>
              <a:rPr lang="en-US" altLang="en-US" smtClean="0"/>
              <a:t>ативни и бањски центри</a:t>
            </a:r>
            <a:endParaRPr lang="en-GB" altLang="en-US" smtClean="0"/>
          </a:p>
          <a:p>
            <a:r>
              <a:rPr lang="hr-BA" altLang="en-US" smtClean="0"/>
              <a:t>П</a:t>
            </a:r>
            <a:r>
              <a:rPr lang="en-US" altLang="en-US" smtClean="0"/>
              <a:t>арфимериј</a:t>
            </a:r>
            <a:r>
              <a:rPr lang="hr-BA" altLang="en-US" smtClean="0"/>
              <a:t>е </a:t>
            </a:r>
            <a:r>
              <a:rPr lang="en-US" altLang="en-US" smtClean="0"/>
              <a:t>и продавниц</a:t>
            </a:r>
            <a:r>
              <a:rPr lang="hr-BA" altLang="en-US" smtClean="0"/>
              <a:t>е </a:t>
            </a:r>
            <a:r>
              <a:rPr lang="en-US" altLang="en-US" smtClean="0"/>
              <a:t>козметичких препарата</a:t>
            </a:r>
            <a:endParaRPr lang="en-GB" altLang="en-US" smtClean="0"/>
          </a:p>
          <a:p>
            <a:r>
              <a:rPr lang="en-US" altLang="en-US" smtClean="0"/>
              <a:t>У савјетодавним програмима (за часописе, ТВ, или модне агенције)</a:t>
            </a:r>
            <a:endParaRPr lang="en-GB" altLang="en-US" smtClean="0"/>
          </a:p>
          <a:p>
            <a:r>
              <a:rPr lang="en-US" altLang="en-US" smtClean="0"/>
              <a:t>У малопродаји и велепродај</a:t>
            </a:r>
            <a:r>
              <a:rPr lang="hr-BA" altLang="en-US" smtClean="0"/>
              <a:t>и </a:t>
            </a:r>
            <a:r>
              <a:rPr lang="en-US" altLang="en-US" smtClean="0"/>
              <a:t>козметике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4821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7467600" cy="4525962"/>
          </a:xfrm>
        </p:spPr>
        <p:txBody>
          <a:bodyPr/>
          <a:lstStyle/>
          <a:p>
            <a:pPr marL="36512" indent="0">
              <a:buFont typeface="Wingdings 2" pitchFamily="18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едукатори</a:t>
            </a:r>
            <a:r>
              <a:rPr lang="en-US" dirty="0"/>
              <a:t> </a:t>
            </a:r>
            <a:r>
              <a:rPr lang="en-US" dirty="0" err="1"/>
              <a:t>едукацијских</a:t>
            </a:r>
            <a:r>
              <a:rPr lang="en-US" dirty="0"/>
              <a:t> </a:t>
            </a:r>
            <a:r>
              <a:rPr lang="en-US" dirty="0" err="1"/>
              <a:t>течајева</a:t>
            </a:r>
            <a:r>
              <a:rPr lang="en-US" dirty="0"/>
              <a:t> (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адолесценте</a:t>
            </a:r>
            <a:r>
              <a:rPr lang="en-US" dirty="0"/>
              <a:t>, </a:t>
            </a:r>
            <a:r>
              <a:rPr lang="en-US" dirty="0" err="1"/>
              <a:t>моделе</a:t>
            </a:r>
            <a:r>
              <a:rPr lang="en-US" dirty="0"/>
              <a:t>, и </a:t>
            </a:r>
            <a:r>
              <a:rPr lang="en-US" dirty="0" err="1" smtClean="0"/>
              <a:t>манекене</a:t>
            </a:r>
            <a:r>
              <a:rPr lang="en-US" dirty="0"/>
              <a:t>)</a:t>
            </a:r>
            <a:endParaRPr lang="en-GB" dirty="0"/>
          </a:p>
          <a:p>
            <a:pPr>
              <a:defRPr/>
            </a:pPr>
            <a:r>
              <a:rPr lang="en-US" dirty="0" err="1"/>
              <a:t>Као</a:t>
            </a:r>
            <a:r>
              <a:rPr lang="en-US" dirty="0"/>
              <a:t> </a:t>
            </a:r>
            <a:r>
              <a:rPr lang="en-US" dirty="0" err="1"/>
              <a:t>шминкери</a:t>
            </a:r>
            <a:r>
              <a:rPr lang="en-US" dirty="0"/>
              <a:t> (</a:t>
            </a:r>
            <a:r>
              <a:rPr lang="en-US" dirty="0" err="1"/>
              <a:t>позориште</a:t>
            </a:r>
            <a:r>
              <a:rPr lang="en-US" dirty="0"/>
              <a:t>, ТВ </a:t>
            </a:r>
            <a:r>
              <a:rPr lang="en-US" dirty="0" err="1"/>
              <a:t>или</a:t>
            </a:r>
            <a:r>
              <a:rPr lang="en-US" dirty="0"/>
              <a:t> у </a:t>
            </a:r>
            <a:r>
              <a:rPr lang="en-US" dirty="0" err="1"/>
              <a:t>свијету</a:t>
            </a:r>
            <a:r>
              <a:rPr lang="en-US" dirty="0"/>
              <a:t> </a:t>
            </a:r>
            <a:r>
              <a:rPr lang="en-US" dirty="0" err="1"/>
              <a:t>моде</a:t>
            </a:r>
            <a:r>
              <a:rPr lang="en-US" dirty="0"/>
              <a:t>).</a:t>
            </a:r>
            <a:endParaRPr lang="en-GB" dirty="0"/>
          </a:p>
          <a:p>
            <a:pPr>
              <a:defRPr/>
            </a:pPr>
            <a:r>
              <a:rPr lang="hr-BA" dirty="0"/>
              <a:t>О</a:t>
            </a:r>
            <a:r>
              <a:rPr lang="en-US" dirty="0" err="1"/>
              <a:t>творити</a:t>
            </a:r>
            <a:r>
              <a:rPr lang="en-US" dirty="0"/>
              <a:t> </a:t>
            </a:r>
            <a:r>
              <a:rPr lang="en-US" dirty="0" err="1"/>
              <a:t>свој</a:t>
            </a:r>
            <a:r>
              <a:rPr lang="en-US" dirty="0"/>
              <a:t> </a:t>
            </a:r>
            <a:r>
              <a:rPr lang="en-US" dirty="0" err="1"/>
              <a:t>властити</a:t>
            </a:r>
            <a:r>
              <a:rPr lang="en-US" dirty="0"/>
              <a:t> </a:t>
            </a:r>
            <a:r>
              <a:rPr lang="en-US" dirty="0" err="1"/>
              <a:t>салон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наставити</a:t>
            </a:r>
            <a:r>
              <a:rPr lang="en-US" dirty="0"/>
              <a:t> </a:t>
            </a:r>
            <a:r>
              <a:rPr lang="en-US" dirty="0" err="1"/>
              <a:t>школовање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неком</a:t>
            </a:r>
            <a:r>
              <a:rPr lang="en-US" dirty="0"/>
              <a:t> </a:t>
            </a:r>
            <a:r>
              <a:rPr lang="en-US" dirty="0" err="1"/>
              <a:t>факултету</a:t>
            </a:r>
            <a:r>
              <a:rPr lang="en-US" dirty="0"/>
              <a:t>. </a:t>
            </a:r>
            <a:endParaRPr lang="en-GB" dirty="0"/>
          </a:p>
          <a:p>
            <a:pPr marL="36512" indent="0">
              <a:buFont typeface="Wingdings 2" pitchFamily="18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endParaRPr lang="en-US" dirty="0" smtClean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7587" name="Content Placeholder 8" descr="kozmeticki salon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20713"/>
            <a:ext cx="3735388" cy="2592387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7588" name="Content Placeholder 8" descr="sminkanje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559175"/>
            <a:ext cx="4005262" cy="2678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Content Placeholder 6" descr="banja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463"/>
            <a:ext cx="3735388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2" descr="Oprema za trgovine - kozmet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620713"/>
            <a:ext cx="4005262" cy="259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5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58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Cyrl-BA" altLang="sr-Latn-RS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Фризер</a:t>
            </a:r>
            <a:endParaRPr lang="sr-Cyrl-CS" altLang="sr-Latn-RS" sz="4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4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s-Cyrl-BA" altLang="sr-Latn-R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Фризер</a:t>
            </a:r>
            <a:endParaRPr lang="sr-Cyrl-CS" altLang="sr-Latn-RS" sz="4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1773238"/>
            <a:ext cx="85693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hr-HR" altLang="sr-Latn-RS" sz="3200" b="1" dirty="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defRPr/>
            </a:pPr>
            <a:endParaRPr lang="hr-HR" altLang="sr-Latn-RS" sz="3200" b="1" dirty="0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1773238"/>
            <a:ext cx="6823075" cy="304641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•"/>
              <a:defRPr/>
            </a:pPr>
            <a:r>
              <a:rPr lang="hr-HR" alt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Трајање образовања: </a:t>
            </a:r>
            <a:r>
              <a:rPr lang="hr-HR" altLang="en-US" sz="32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3 године</a:t>
            </a:r>
            <a:endParaRPr lang="en-GB" altLang="en-US" sz="32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•"/>
              <a:defRPr/>
            </a:pPr>
            <a:r>
              <a:rPr lang="hr-HR" alt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Број одјељења: </a:t>
            </a:r>
            <a:r>
              <a:rPr lang="hr-HR" altLang="en-US" sz="32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1</a:t>
            </a:r>
            <a:endParaRPr lang="en-GB" altLang="en-US" sz="32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•"/>
              <a:defRPr/>
            </a:pPr>
            <a:r>
              <a:rPr lang="hr-HR" alt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Број ученика: </a:t>
            </a:r>
            <a:r>
              <a:rPr lang="hr-HR" altLang="en-US" sz="32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18</a:t>
            </a:r>
            <a:endParaRPr lang="en-GB" altLang="en-US" sz="32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•"/>
              <a:defRPr/>
            </a:pPr>
            <a:r>
              <a:rPr lang="hr-HR" altLang="en-US" sz="32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Важни предмети: </a:t>
            </a:r>
            <a:r>
              <a:rPr lang="hr-HR" altLang="en-US" sz="32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матерњи језик, биологија, хемија, математика и физика</a:t>
            </a:r>
            <a:endParaRPr lang="en-GB" altLang="en-US" sz="32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6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s-Cyrl-BA" altLang="sr-Latn-R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Фармацеутски техничар</a:t>
            </a:r>
            <a:endParaRPr lang="hr-HR" altLang="sr-Latn-R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700213"/>
            <a:ext cx="8569325" cy="4105275"/>
          </a:xfrm>
        </p:spPr>
        <p:txBody>
          <a:bodyPr/>
          <a:lstStyle/>
          <a:p>
            <a:pPr>
              <a:defRPr/>
            </a:pPr>
            <a:r>
              <a:rPr lang="hr-HR" b="1" dirty="0" smtClean="0"/>
              <a:t>Струка: </a:t>
            </a:r>
            <a:r>
              <a:rPr lang="hr-HR" b="1" dirty="0" smtClean="0">
                <a:solidFill>
                  <a:schemeClr val="tx2">
                    <a:lumMod val="25000"/>
                  </a:schemeClr>
                </a:solidFill>
              </a:rPr>
              <a:t>здравствена</a:t>
            </a:r>
            <a:endParaRPr lang="en-GB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defRPr/>
            </a:pPr>
            <a:r>
              <a:rPr lang="hr-HR" b="1" dirty="0" smtClean="0"/>
              <a:t>Трајање образовања: </a:t>
            </a:r>
            <a:r>
              <a:rPr lang="hr-HR" b="1" dirty="0" smtClean="0">
                <a:solidFill>
                  <a:schemeClr val="tx2">
                    <a:lumMod val="25000"/>
                  </a:schemeClr>
                </a:solidFill>
              </a:rPr>
              <a:t>4 године</a:t>
            </a:r>
            <a:endParaRPr lang="en-GB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defRPr/>
            </a:pPr>
            <a:r>
              <a:rPr lang="hr-HR" b="1" dirty="0" smtClean="0"/>
              <a:t>Број одјељења: </a:t>
            </a:r>
            <a:r>
              <a:rPr lang="bs-Cyrl-BA" b="1" dirty="0">
                <a:solidFill>
                  <a:schemeClr val="tx2">
                    <a:lumMod val="25000"/>
                  </a:schemeClr>
                </a:solidFill>
              </a:rPr>
              <a:t>1</a:t>
            </a:r>
            <a:endParaRPr lang="en-GB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defRPr/>
            </a:pPr>
            <a:r>
              <a:rPr lang="hr-HR" b="1" dirty="0" smtClean="0"/>
              <a:t>Број ученика: </a:t>
            </a:r>
            <a:r>
              <a:rPr lang="bs-Cyrl-BA" b="1" dirty="0" smtClean="0">
                <a:solidFill>
                  <a:schemeClr val="tx2">
                    <a:lumMod val="25000"/>
                  </a:schemeClr>
                </a:solidFill>
              </a:rPr>
              <a:t>18</a:t>
            </a:r>
            <a:endParaRPr lang="en-GB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defRPr/>
            </a:pPr>
            <a:r>
              <a:rPr lang="hr-HR" b="1" dirty="0" smtClean="0"/>
              <a:t>Важни предмети: </a:t>
            </a:r>
            <a:r>
              <a:rPr lang="hr-HR" b="1" dirty="0" smtClean="0">
                <a:solidFill>
                  <a:schemeClr val="tx2">
                    <a:lumMod val="25000"/>
                  </a:schemeClr>
                </a:solidFill>
              </a:rPr>
              <a:t>матерњи језик, биологија, хемија, математика и физика</a:t>
            </a:r>
            <a:endParaRPr lang="en-GB" dirty="0" smtClean="0">
              <a:solidFill>
                <a:schemeClr val="tx2">
                  <a:lumMod val="2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b="1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altLang="sr-Latn-RS" b="1" dirty="0" smtClean="0">
              <a:solidFill>
                <a:schemeClr val="fol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609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</a:t>
            </a:r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пис послова</a:t>
            </a: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>
          <a:xfrm>
            <a:off x="107950" y="1557338"/>
            <a:ext cx="8715375" cy="51435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перу и шишају косу и обликују фризуре</a:t>
            </a:r>
            <a:endParaRPr lang="en-GB" dirty="0"/>
          </a:p>
          <a:p>
            <a:pPr>
              <a:defRPr/>
            </a:pPr>
            <a:r>
              <a:rPr lang="sr-Latn-RS" dirty="0"/>
              <a:t>уређују трепавице и обрве</a:t>
            </a:r>
            <a:endParaRPr lang="en-GB" dirty="0"/>
          </a:p>
          <a:p>
            <a:pPr>
              <a:defRPr/>
            </a:pPr>
            <a:r>
              <a:rPr lang="sr-Latn-RS" dirty="0"/>
              <a:t>шишају и брију браду и бркове</a:t>
            </a:r>
            <a:endParaRPr lang="en-GB" dirty="0"/>
          </a:p>
          <a:p>
            <a:pPr>
              <a:defRPr/>
            </a:pPr>
            <a:r>
              <a:rPr lang="sr-Latn-RS" dirty="0"/>
              <a:t>боје и коврџају косу</a:t>
            </a:r>
            <a:endParaRPr lang="en-GB" dirty="0"/>
          </a:p>
          <a:p>
            <a:pPr>
              <a:defRPr/>
            </a:pPr>
            <a:r>
              <a:rPr lang="sr-Latn-RS" dirty="0"/>
              <a:t>масирање и њега власишта</a:t>
            </a:r>
            <a:endParaRPr lang="en-GB" dirty="0"/>
          </a:p>
          <a:p>
            <a:pPr>
              <a:defRPr/>
            </a:pPr>
            <a:r>
              <a:rPr lang="sr-Latn-RS" dirty="0"/>
              <a:t>израђује класичне и модерне фризуре</a:t>
            </a:r>
            <a:endParaRPr lang="en-GB" dirty="0"/>
          </a:p>
          <a:p>
            <a:pPr>
              <a:defRPr/>
            </a:pPr>
            <a:r>
              <a:rPr lang="sr-Latn-RS" dirty="0"/>
              <a:t>естетски обликује фризуру према лицу</a:t>
            </a:r>
            <a:endParaRPr lang="en-GB" dirty="0"/>
          </a:p>
          <a:p>
            <a:pPr>
              <a:defRPr/>
            </a:pPr>
            <a:r>
              <a:rPr lang="sr-Latn-RS" dirty="0"/>
              <a:t>обавља све врсте препарације косе</a:t>
            </a:r>
            <a:endParaRPr lang="en-GB" dirty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0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Mo</a:t>
            </a:r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гућа мјеста запошљавања</a:t>
            </a: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1028700" y="2133600"/>
            <a:ext cx="8115300" cy="4267200"/>
          </a:xfrm>
        </p:spPr>
        <p:txBody>
          <a:bodyPr/>
          <a:lstStyle/>
          <a:p>
            <a:pPr>
              <a:defRPr/>
            </a:pPr>
            <a:r>
              <a:rPr lang="sr-Latn-RS" dirty="0"/>
              <a:t>наставак школовања на фризерским академијама</a:t>
            </a:r>
            <a:endParaRPr lang="en-GB" dirty="0"/>
          </a:p>
          <a:p>
            <a:pPr>
              <a:defRPr/>
            </a:pPr>
            <a:r>
              <a:rPr lang="sr-Latn-RS" dirty="0"/>
              <a:t>фризерски салони</a:t>
            </a:r>
            <a:endParaRPr lang="en-GB" dirty="0"/>
          </a:p>
          <a:p>
            <a:pPr>
              <a:defRPr/>
            </a:pPr>
            <a:r>
              <a:rPr lang="sr-Latn-RS" dirty="0"/>
              <a:t>салони љепоте</a:t>
            </a:r>
            <a:endParaRPr lang="en-GB" dirty="0"/>
          </a:p>
          <a:p>
            <a:pPr marL="36512" indent="0">
              <a:buFont typeface="Wingdings 2" pitchFamily="18" charset="2"/>
              <a:buNone/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2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Фризери</a:t>
            </a:r>
            <a:endParaRPr lang="bs-Latn-BA" altLang="sr-Latn-RS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2707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3168650" cy="4525963"/>
          </a:xfrm>
        </p:spPr>
      </p:pic>
      <p:pic>
        <p:nvPicPr>
          <p:cNvPr id="727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78200"/>
            <a:ext cx="539908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0"/>
            <a:ext cx="45831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bs-Cyrl-BA" altLang="sr-Latn-RS" b="1" smtClean="0">
                <a:latin typeface="Calibri" pitchFamily="34" charset="0"/>
                <a:cs typeface="Calibri" pitchFamily="34" charset="0"/>
              </a:rPr>
              <a:t>НАЧИН УПИСА</a:t>
            </a:r>
            <a:endParaRPr lang="de-DE" altLang="sr-Latn-RS" b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8229600" cy="4114800"/>
          </a:xfrm>
        </p:spPr>
        <p:txBody>
          <a:bodyPr/>
          <a:lstStyle/>
          <a:p>
            <a:pPr marL="36512" indent="0">
              <a:buFont typeface="Wingdings 2" pitchFamily="18" charset="2"/>
              <a:buNone/>
              <a:defRPr/>
            </a:pPr>
            <a:r>
              <a:rPr lang="bs-Cyrl-BA" dirty="0" smtClean="0"/>
              <a:t>    </a:t>
            </a:r>
            <a:r>
              <a:rPr lang="hr-HR" dirty="0" smtClean="0"/>
              <a:t>ПОТРЕБНА </a:t>
            </a:r>
            <a:r>
              <a:rPr lang="hr-HR" dirty="0"/>
              <a:t>ДОКУМЕНТАЦИЈА:</a:t>
            </a:r>
            <a:endParaRPr lang="en-GB" dirty="0"/>
          </a:p>
          <a:p>
            <a:pPr>
              <a:defRPr/>
            </a:pPr>
            <a:r>
              <a:rPr lang="hr-HR" dirty="0"/>
              <a:t>Свједочанства од </a:t>
            </a:r>
            <a:r>
              <a:rPr lang="bs-Latn-BA" dirty="0" smtClean="0"/>
              <a:t>VI</a:t>
            </a:r>
            <a:r>
              <a:rPr lang="hr-HR" dirty="0" smtClean="0"/>
              <a:t> </a:t>
            </a:r>
            <a:r>
              <a:rPr lang="hr-HR" dirty="0"/>
              <a:t>до </a:t>
            </a:r>
            <a:r>
              <a:rPr lang="hr-HR" dirty="0" smtClean="0"/>
              <a:t>IX </a:t>
            </a:r>
            <a:r>
              <a:rPr lang="hr-HR" dirty="0"/>
              <a:t>разреда</a:t>
            </a:r>
            <a:endParaRPr lang="en-GB" dirty="0"/>
          </a:p>
          <a:p>
            <a:pPr>
              <a:defRPr/>
            </a:pPr>
            <a:r>
              <a:rPr lang="hr-HR" dirty="0"/>
              <a:t>Родни лист (извод из матичне књиге рођених)</a:t>
            </a:r>
            <a:endParaRPr lang="en-GB" dirty="0"/>
          </a:p>
          <a:p>
            <a:pPr>
              <a:defRPr/>
            </a:pPr>
            <a:r>
              <a:rPr lang="hr-HR" dirty="0"/>
              <a:t>Дипломе о освојеним мјестима или учешћу на такмичењима </a:t>
            </a:r>
            <a:r>
              <a:rPr lang="hr-HR" b="1" dirty="0"/>
              <a:t>ИЗ ПРЕДМЕТА БИТНИХ ЗА СТРУКУ</a:t>
            </a:r>
            <a:endParaRPr lang="en-GB" dirty="0"/>
          </a:p>
          <a:p>
            <a:pPr>
              <a:defRPr/>
            </a:pPr>
            <a:r>
              <a:rPr lang="hr-HR" dirty="0"/>
              <a:t>Остали документи наведени у конкурсу</a:t>
            </a:r>
            <a:endParaRPr lang="en-GB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sr-Latn-R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06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25538"/>
          </a:xfrm>
        </p:spPr>
        <p:txBody>
          <a:bodyPr/>
          <a:lstStyle/>
          <a:p>
            <a:pPr algn="ctr" eaLnBrk="1" hangingPunct="1"/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БОДОВАЊЕ ПРИ УПИСУ</a:t>
            </a:r>
            <a:endParaRPr lang="de-DE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9538" y="1052513"/>
            <a:ext cx="9253538" cy="5545137"/>
          </a:xfrm>
        </p:spPr>
        <p:txBody>
          <a:bodyPr/>
          <a:lstStyle/>
          <a:p>
            <a:r>
              <a:rPr lang="hr-HR" altLang="en-US" sz="1600" b="1" smtClean="0"/>
              <a:t>Постигнути успјех у задња 4 разреда основне школе X 3 (максимално 60 поена)</a:t>
            </a:r>
            <a:endParaRPr lang="bs-Cyrl-BA" altLang="en-US" sz="1600" b="1" smtClean="0"/>
          </a:p>
          <a:p>
            <a:endParaRPr lang="en-GB" altLang="en-US" sz="1600" smtClean="0"/>
          </a:p>
          <a:p>
            <a:r>
              <a:rPr lang="hr-HR" altLang="en-US" sz="1600" b="1" smtClean="0"/>
              <a:t>Успјех из 5 предмета битних за струку у задња 2 разреда основне школе (матерњи језик, биологија, хемија, физика, математика) максимално 40 бодова (оцјена 5 = 4 бода, 4 = 3 бода, 3  = 2 бода, 2 = 1 бод)</a:t>
            </a:r>
            <a:endParaRPr lang="bs-Cyrl-BA" altLang="en-US" sz="1600" b="1" smtClean="0"/>
          </a:p>
          <a:p>
            <a:endParaRPr lang="en-GB" altLang="en-US" sz="1600" smtClean="0"/>
          </a:p>
          <a:p>
            <a:r>
              <a:rPr lang="hr-HR" altLang="en-US" sz="1600" b="1" smtClean="0"/>
              <a:t>У СЛУЧАЈУ ИСТОГ БРОЈА БОДОВА ПО ОСНОВУ ОВИХ КРИТЕРИЈА, БОДУЈЕ СЕ ОСТВАРЕНА ПРОСЈЕЧНА ОЦЈЕНА УСПЈЕХА У ТОКУ ЗАДЊА 4 РАЗРЕДА, ЗАОКРУЖЕНА НА 3 ДЕЦИМАЛНА МЈЕСТА.</a:t>
            </a:r>
            <a:endParaRPr lang="bs-Cyrl-BA" altLang="en-US" sz="1600" b="1" smtClean="0"/>
          </a:p>
          <a:p>
            <a:endParaRPr lang="en-GB" altLang="en-US" sz="1600" smtClean="0"/>
          </a:p>
          <a:p>
            <a:r>
              <a:rPr lang="sr-Latn-RS" altLang="en-US" sz="1600" b="1" smtClean="0"/>
              <a:t>Ако и тада кандидати имају исти ранг, предност имају:</a:t>
            </a:r>
            <a:endParaRPr lang="en-GB" altLang="en-US" sz="1600" smtClean="0"/>
          </a:p>
          <a:p>
            <a:pPr lvl="1"/>
            <a:r>
              <a:rPr lang="sr-Latn-RS" altLang="en-US" sz="1600" b="1" smtClean="0"/>
              <a:t>Дјеца без оба родитеља</a:t>
            </a:r>
            <a:endParaRPr lang="en-GB" altLang="en-US" sz="1600" smtClean="0"/>
          </a:p>
          <a:p>
            <a:pPr lvl="1"/>
            <a:r>
              <a:rPr lang="sr-Latn-RS" altLang="en-US" sz="1600" b="1" smtClean="0"/>
              <a:t>Дијете чији је родитељ погинуо као учесник рата – жртва рата</a:t>
            </a:r>
            <a:endParaRPr lang="en-GB" altLang="en-US" sz="1600" smtClean="0"/>
          </a:p>
          <a:p>
            <a:pPr lvl="1"/>
            <a:r>
              <a:rPr lang="sr-Latn-RS" altLang="en-US" sz="1600" b="1" smtClean="0"/>
              <a:t>Дјеца без једног родитеља</a:t>
            </a:r>
            <a:endParaRPr lang="en-GB" altLang="en-US" sz="1600" smtClean="0"/>
          </a:p>
          <a:p>
            <a:pPr lvl="1"/>
            <a:r>
              <a:rPr lang="sr-Latn-RS" altLang="en-US" sz="1600" b="1" smtClean="0"/>
              <a:t>Кандидати са већом просјечном оцјеном из предмета битних за струку у посљедње двије године (израчуната на 3 децимале)</a:t>
            </a:r>
            <a:endParaRPr lang="en-GB" altLang="en-US" sz="1600" smtClean="0"/>
          </a:p>
          <a:p>
            <a:pPr lvl="1"/>
            <a:r>
              <a:rPr lang="sr-Latn-RS" altLang="en-US" sz="1600" b="1" smtClean="0"/>
              <a:t>Ученици који су освојили једно од прва 3 мјеста на државном такмичењу из предмета који су важни за струку</a:t>
            </a:r>
            <a:endParaRPr lang="en-GB" altLang="en-US" sz="1600" smtClean="0"/>
          </a:p>
          <a:p>
            <a:pPr eaLnBrk="1" hangingPunct="1">
              <a:lnSpc>
                <a:spcPct val="80000"/>
              </a:lnSpc>
            </a:pPr>
            <a:endParaRPr lang="de-DE" altLang="sr-Latn-RS" sz="1800" b="1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738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Informatika\Desktop\Jelena\fotografije skola\20190410_111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109075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0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20713"/>
            <a:ext cx="8062913" cy="1728787"/>
          </a:xfrm>
        </p:spPr>
        <p:txBody>
          <a:bodyPr/>
          <a:lstStyle/>
          <a:p>
            <a:pPr algn="ctr" eaLnBrk="1" hangingPunct="1"/>
            <a:r>
              <a:rPr lang="hr-HR" altLang="en-US" sz="3200" b="1" smtClean="0"/>
              <a:t>ЈУ ПОЉОПРИВРЕДНА И МЕДИЦИНСКА ШКОЛА </a:t>
            </a:r>
            <a:br>
              <a:rPr lang="hr-HR" altLang="en-US" sz="3200" b="1" smtClean="0"/>
            </a:br>
            <a:r>
              <a:rPr lang="hr-HR" altLang="en-US" sz="3200" b="1" smtClean="0"/>
              <a:t>БРЧКО ДИСТРИКТ БИХ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hr-HR" altLang="sr-Latn-RS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03613" y="2349500"/>
            <a:ext cx="5461000" cy="1943100"/>
          </a:xfrm>
        </p:spPr>
        <p:txBody>
          <a:bodyPr>
            <a:noAutofit/>
          </a:bodyPr>
          <a:lstStyle/>
          <a:p>
            <a:pPr marL="36512" indent="0" algn="ctr">
              <a:buFont typeface="Wingdings 2" pitchFamily="18" charset="2"/>
              <a:buNone/>
              <a:defRPr/>
            </a:pPr>
            <a:r>
              <a:rPr lang="sr-Cyrl-BA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„ДОНЕСИТЕ ДОБРУ ОДЛУКУ И УПИШИТЕ ШКОЛУ ЗАХВАЉУЈУЋИ КОЈОЈ ЋЕТЕ БИТИ КОНКУРЕНТНИ НА ТРЖИШТУ РАДА!“</a:t>
            </a:r>
            <a:endParaRPr lang="hr-HR" sz="2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804" name="Picture 4" descr="C:\Users\Informatika\Desktop\Jelena\fotografije skola\DANI SKOLE 2019\20190321_14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2205038"/>
            <a:ext cx="34893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738" y="4724400"/>
            <a:ext cx="4679950" cy="230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hr-HR" sz="2400" b="1" i="1" dirty="0">
                <a:solidFill>
                  <a:srgbClr val="E68422">
                    <a:lumMod val="60000"/>
                    <a:lumOff val="40000"/>
                  </a:srgbClr>
                </a:solidFill>
                <a:latin typeface="Verdana" pitchFamily="34" charset="0"/>
              </a:rPr>
              <a:t>МИ СМО ТУ ЗБОГ ВАС!</a:t>
            </a:r>
            <a:r>
              <a:rPr lang="bs-Cyrl-BA" sz="2400" dirty="0">
                <a:solidFill>
                  <a:srgbClr val="E68422">
                    <a:lumMod val="60000"/>
                    <a:lumOff val="40000"/>
                  </a:srgbClr>
                </a:solidFill>
                <a:latin typeface="Verdana" pitchFamily="34" charset="0"/>
              </a:rPr>
              <a:t> </a:t>
            </a:r>
          </a:p>
          <a:p>
            <a:pPr marL="36512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hr-HR" sz="2400" b="1" dirty="0">
                <a:solidFill>
                  <a:srgbClr val="E68422">
                    <a:lumMod val="60000"/>
                    <a:lumOff val="40000"/>
                  </a:srgbClr>
                </a:solidFill>
                <a:latin typeface="Verdana" pitchFamily="34" charset="0"/>
              </a:rPr>
              <a:t>И ОВЕ ГОДИНЕ ВАС ОЧЕКУЈЕМО</a:t>
            </a:r>
          </a:p>
          <a:p>
            <a:pPr marL="36512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hr-HR" sz="2400" b="1" dirty="0">
              <a:solidFill>
                <a:srgbClr val="E68422">
                  <a:lumMod val="60000"/>
                  <a:lumOff val="40000"/>
                </a:srgbClr>
              </a:solidFill>
              <a:latin typeface="Verdana" pitchFamily="34" charset="0"/>
            </a:endParaRPr>
          </a:p>
          <a:p>
            <a:pPr marL="36512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2400" b="1" dirty="0">
                <a:solidFill>
                  <a:prstClr val="white"/>
                </a:solidFill>
                <a:latin typeface="Verdana" pitchFamily="34" charset="0"/>
              </a:rPr>
              <a:t>ХВАЛА НА ПАЖЊИ</a:t>
            </a:r>
            <a:r>
              <a:rPr lang="sr-Latn-CS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  <a:endParaRPr lang="hr-HR" sz="2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" algn="ctr" eaLnBrk="0" fontAlgn="base" hangingPunct="0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endParaRPr lang="en-GB" sz="2400" dirty="0">
              <a:solidFill>
                <a:srgbClr val="E68422">
                  <a:lumMod val="60000"/>
                  <a:lumOff val="4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812800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</a:t>
            </a:r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пис послова</a:t>
            </a: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715375" cy="5400675"/>
          </a:xfrm>
        </p:spPr>
        <p:txBody>
          <a:bodyPr/>
          <a:lstStyle/>
          <a:p>
            <a:pPr>
              <a:defRPr/>
            </a:pPr>
            <a:r>
              <a:rPr lang="sr-Latn-RS" dirty="0"/>
              <a:t>израђује препарате по рецептури љекара</a:t>
            </a:r>
            <a:endParaRPr lang="en-GB" dirty="0"/>
          </a:p>
          <a:p>
            <a:pPr>
              <a:defRPr/>
            </a:pPr>
            <a:r>
              <a:rPr lang="sr-Latn-RS" dirty="0"/>
              <a:t>испитује квалитет лијекова</a:t>
            </a:r>
            <a:endParaRPr lang="en-GB" dirty="0"/>
          </a:p>
          <a:p>
            <a:pPr>
              <a:defRPr/>
            </a:pPr>
            <a:r>
              <a:rPr lang="sr-Latn-RS" dirty="0"/>
              <a:t>издавање лијекова на рецепт</a:t>
            </a:r>
            <a:endParaRPr lang="en-GB" dirty="0"/>
          </a:p>
          <a:p>
            <a:pPr>
              <a:defRPr/>
            </a:pPr>
            <a:r>
              <a:rPr lang="sr-Latn-RS" dirty="0"/>
              <a:t>надзире технолошке фазе у производњи фармацеутских и козметичких препарата</a:t>
            </a:r>
            <a:endParaRPr lang="en-GB" dirty="0"/>
          </a:p>
          <a:p>
            <a:pPr>
              <a:defRPr/>
            </a:pPr>
            <a:r>
              <a:rPr lang="sr-Latn-RS" dirty="0"/>
              <a:t>припремање мјешавина чајева, масти, тинктура и балзама</a:t>
            </a:r>
            <a:endParaRPr lang="en-GB" dirty="0"/>
          </a:p>
          <a:p>
            <a:pPr>
              <a:defRPr/>
            </a:pPr>
            <a:r>
              <a:rPr lang="sr-Latn-RS" dirty="0"/>
              <a:t>проводи биолошке и хемијске анализе</a:t>
            </a:r>
            <a:endParaRPr lang="en-GB" dirty="0"/>
          </a:p>
          <a:p>
            <a:pPr marL="36512" indent="0">
              <a:buFont typeface="Wingdings 2" pitchFamily="18" charset="2"/>
              <a:buNone/>
              <a:defRPr/>
            </a:pPr>
            <a:endParaRPr lang="en-GB" dirty="0"/>
          </a:p>
          <a:p>
            <a:pPr eaLnBrk="1" hangingPunct="1">
              <a:defRPr/>
            </a:pPr>
            <a:endParaRPr lang="sr-Latn-CS" alt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0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Могућа мјеста запошљавања</a:t>
            </a: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781050" y="1500188"/>
            <a:ext cx="8362950" cy="4900612"/>
          </a:xfrm>
        </p:spPr>
        <p:txBody>
          <a:bodyPr/>
          <a:lstStyle/>
          <a:p>
            <a:pPr>
              <a:defRPr/>
            </a:pPr>
            <a:r>
              <a:rPr lang="sr-Latn-RS" dirty="0"/>
              <a:t>рад у болничкој и приватним апотекама</a:t>
            </a:r>
            <a:endParaRPr lang="en-GB" dirty="0"/>
          </a:p>
          <a:p>
            <a:pPr>
              <a:defRPr/>
            </a:pPr>
            <a:r>
              <a:rPr lang="sr-Latn-RS" dirty="0"/>
              <a:t>рад у фабрици готових и помоћних фармацеутских препарата</a:t>
            </a:r>
            <a:endParaRPr lang="en-GB" dirty="0"/>
          </a:p>
          <a:p>
            <a:pPr>
              <a:defRPr/>
            </a:pPr>
            <a:r>
              <a:rPr lang="sr-Latn-RS" dirty="0"/>
              <a:t>рад у фабрици санитетског материјала и опреме</a:t>
            </a:r>
            <a:endParaRPr lang="en-GB" dirty="0"/>
          </a:p>
          <a:p>
            <a:pPr>
              <a:defRPr/>
            </a:pPr>
            <a:r>
              <a:rPr lang="sr-Latn-RS" dirty="0"/>
              <a:t>рад у веледрогеријама</a:t>
            </a:r>
            <a:endParaRPr lang="en-GB" dirty="0"/>
          </a:p>
          <a:p>
            <a:pPr>
              <a:defRPr/>
            </a:pPr>
            <a:r>
              <a:rPr lang="sr-Latn-RS" dirty="0"/>
              <a:t>рад у аналитичким лабораторијама</a:t>
            </a:r>
            <a:endParaRPr lang="en-GB" dirty="0"/>
          </a:p>
          <a:p>
            <a:pPr>
              <a:defRPr/>
            </a:pPr>
            <a:r>
              <a:rPr lang="sr-Latn-RS" dirty="0"/>
              <a:t>наставак школовања на Фармацеутском факултету и другим високим установама</a:t>
            </a:r>
            <a:endParaRPr lang="en-GB" dirty="0"/>
          </a:p>
          <a:p>
            <a:pPr marL="36512" indent="0" eaLnBrk="1" hangingPunct="1">
              <a:buFont typeface="Wingdings 2" pitchFamily="18" charset="2"/>
              <a:buNone/>
              <a:defRPr/>
            </a:pPr>
            <a:endParaRPr lang="sr-Latn-CS" altLang="sr-Latn-R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sr-Latn-CS" altLang="sr-Latn-R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7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Informatika\Desktop\Jelena\fotografije skola\received_2081064167359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9"/>
          <a:stretch>
            <a:fillRect/>
          </a:stretch>
        </p:blipFill>
        <p:spPr bwMode="auto">
          <a:xfrm>
            <a:off x="827088" y="115888"/>
            <a:ext cx="49688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3843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CS" altLang="sr-Latn-R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bs-Cyrl-BA" altLang="sr-Latn-R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стала занимања</a:t>
            </a:r>
            <a:endParaRPr lang="sr-Cyrl-CS" altLang="sr-Latn-R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76475"/>
            <a:ext cx="8229600" cy="4114800"/>
          </a:xfrm>
        </p:spPr>
        <p:txBody>
          <a:bodyPr/>
          <a:lstStyle/>
          <a:p>
            <a:pPr eaLnBrk="1" hangingPunct="1">
              <a:buClr>
                <a:srgbClr val="CC00CC"/>
              </a:buClr>
            </a:pPr>
            <a:r>
              <a:rPr lang="hr-HR" altLang="sr-Latn-RS" sz="40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bs-Cyrl-BA" altLang="sr-Latn-RS" sz="40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>колошки/Козметички техничар</a:t>
            </a:r>
            <a:endParaRPr lang="hr-HR" altLang="sr-Latn-RS" sz="4000" b="1" smtClean="0">
              <a:solidFill>
                <a:srgbClr val="CC33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CC00CC"/>
              </a:buClr>
            </a:pPr>
            <a:r>
              <a:rPr lang="bs-Cyrl-BA" altLang="sr-Latn-RS" sz="40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>Фризер</a:t>
            </a:r>
            <a:endParaRPr lang="hr-HR" altLang="sr-Latn-RS" sz="4000" b="1" smtClean="0">
              <a:solidFill>
                <a:srgbClr val="CC339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sr-Cyrl-CS" altLang="sr-Latn-RS" sz="4000" b="1" smtClean="0">
              <a:solidFill>
                <a:srgbClr val="CC33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319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8229600" cy="1139825"/>
          </a:xfrm>
        </p:spPr>
        <p:txBody>
          <a:bodyPr/>
          <a:lstStyle/>
          <a:p>
            <a:pPr algn="ctr" eaLnBrk="1" hangingPunct="1"/>
            <a:r>
              <a:rPr lang="hr-HR" altLang="sr-Latn-RS" sz="4400" b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bs-Cyrl-BA" altLang="sr-Latn-RS" sz="4400" b="1" smtClean="0">
                <a:latin typeface="Calibri" pitchFamily="34" charset="0"/>
                <a:cs typeface="Calibri" pitchFamily="34" charset="0"/>
              </a:rPr>
              <a:t>колошки/Козметички техничар</a:t>
            </a:r>
            <a:r>
              <a:rPr lang="hr-HR" altLang="sr-Latn-RS" sz="48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altLang="sr-Latn-RS" sz="48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</a:br>
            <a:endParaRPr lang="sr-Cyrl-CS" altLang="sr-Latn-RS" b="1" smtClean="0">
              <a:solidFill>
                <a:srgbClr val="0099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90725"/>
            <a:ext cx="8229600" cy="4140200"/>
          </a:xfrm>
        </p:spPr>
        <p:txBody>
          <a:bodyPr/>
          <a:lstStyle/>
          <a:p>
            <a:r>
              <a:rPr lang="hr-HR" altLang="en-US" b="1" smtClean="0"/>
              <a:t>Трајање образовања</a:t>
            </a:r>
            <a:r>
              <a:rPr lang="sr-Latn-RS" altLang="en-US" b="1" smtClean="0"/>
              <a:t>: </a:t>
            </a:r>
            <a:r>
              <a:rPr lang="hr-HR" altLang="en-US" b="1" smtClean="0">
                <a:solidFill>
                  <a:srgbClr val="FF0000"/>
                </a:solidFill>
              </a:rPr>
              <a:t>4 године</a:t>
            </a:r>
            <a:endParaRPr lang="en-GB" altLang="en-US" smtClean="0">
              <a:solidFill>
                <a:srgbClr val="FF0000"/>
              </a:solidFill>
            </a:endParaRPr>
          </a:p>
          <a:p>
            <a:r>
              <a:rPr lang="hr-HR" altLang="en-US" b="1" smtClean="0"/>
              <a:t>Број одјељења: </a:t>
            </a:r>
            <a:r>
              <a:rPr lang="hr-HR" altLang="en-US" b="1" smtClean="0">
                <a:solidFill>
                  <a:srgbClr val="FF0000"/>
                </a:solidFill>
              </a:rPr>
              <a:t>1</a:t>
            </a:r>
            <a:endParaRPr lang="en-GB" altLang="en-US" smtClean="0">
              <a:solidFill>
                <a:srgbClr val="FF0000"/>
              </a:solidFill>
            </a:endParaRPr>
          </a:p>
          <a:p>
            <a:r>
              <a:rPr lang="hr-HR" altLang="en-US" b="1" smtClean="0"/>
              <a:t>Број ученика: </a:t>
            </a:r>
            <a:r>
              <a:rPr lang="hr-HR" altLang="en-US" b="1" smtClean="0">
                <a:solidFill>
                  <a:srgbClr val="FF0000"/>
                </a:solidFill>
              </a:rPr>
              <a:t>18</a:t>
            </a:r>
            <a:endParaRPr lang="en-GB" altLang="en-US" smtClean="0">
              <a:solidFill>
                <a:srgbClr val="FF0000"/>
              </a:solidFill>
            </a:endParaRPr>
          </a:p>
          <a:p>
            <a:r>
              <a:rPr lang="hr-HR" altLang="en-US" b="1" smtClean="0"/>
              <a:t>Важни предмети: </a:t>
            </a:r>
            <a:r>
              <a:rPr lang="hr-HR" altLang="en-US" b="1" smtClean="0">
                <a:solidFill>
                  <a:srgbClr val="FF0000"/>
                </a:solidFill>
              </a:rPr>
              <a:t>матерњи језик, биологија, хемија, математика и физика</a:t>
            </a:r>
            <a:endParaRPr lang="en-GB" altLang="en-US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sr-Cyrl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742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439738" y="404813"/>
            <a:ext cx="8229600" cy="1139825"/>
          </a:xfrm>
        </p:spPr>
        <p:txBody>
          <a:bodyPr/>
          <a:lstStyle/>
          <a:p>
            <a:pPr algn="ctr" eaLnBrk="1" hangingPunct="1"/>
            <a:r>
              <a:rPr lang="hr-HR" altLang="sr-Latn-RS" sz="4400" b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bs-Cyrl-BA" altLang="sr-Latn-RS" sz="4400" b="1" smtClean="0">
                <a:latin typeface="Calibri" pitchFamily="34" charset="0"/>
                <a:cs typeface="Calibri" pitchFamily="34" charset="0"/>
              </a:rPr>
              <a:t>колошки техничар</a:t>
            </a:r>
            <a:r>
              <a:rPr lang="hr-HR" altLang="sr-Latn-RS" sz="48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altLang="sr-Latn-RS" sz="4800" b="1" smtClean="0">
                <a:solidFill>
                  <a:srgbClr val="CC3399"/>
                </a:solidFill>
                <a:latin typeface="Calibri" pitchFamily="34" charset="0"/>
                <a:cs typeface="Calibri" pitchFamily="34" charset="0"/>
              </a:rPr>
            </a:b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1428750"/>
            <a:ext cx="9178925" cy="6143625"/>
          </a:xfrm>
        </p:spPr>
      </p:pic>
    </p:spTree>
    <p:extLst>
      <p:ext uri="{BB962C8B-B14F-4D97-AF65-F5344CB8AC3E}">
        <p14:creationId xmlns:p14="http://schemas.microsoft.com/office/powerpoint/2010/main" val="171062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9144000" cy="774700"/>
          </a:xfrm>
        </p:spPr>
        <p:txBody>
          <a:bodyPr/>
          <a:lstStyle/>
          <a:p>
            <a:pPr algn="ctr" eaLnBrk="1" hangingPunct="1"/>
            <a:r>
              <a:rPr lang="sr-Latn-CS" altLang="sr-Latn-RS" smtClean="0">
                <a:latin typeface="Calibri" pitchFamily="34" charset="0"/>
                <a:cs typeface="Calibri" pitchFamily="34" charset="0"/>
              </a:rPr>
              <a:t>O</a:t>
            </a:r>
            <a:r>
              <a:rPr lang="bs-Cyrl-BA" altLang="sr-Latn-RS" smtClean="0">
                <a:latin typeface="Calibri" pitchFamily="34" charset="0"/>
                <a:cs typeface="Calibri" pitchFamily="34" charset="0"/>
              </a:rPr>
              <a:t>пис послова – Еколошки техничар</a:t>
            </a:r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715375" cy="5572125"/>
          </a:xfrm>
        </p:spPr>
        <p:txBody>
          <a:bodyPr/>
          <a:lstStyle/>
          <a:p>
            <a:r>
              <a:rPr lang="sr-Latn-RS" altLang="en-US" smtClean="0"/>
              <a:t>откривање нечистоћа воде, земље и ваздуха</a:t>
            </a:r>
            <a:endParaRPr lang="en-GB" altLang="en-US" smtClean="0"/>
          </a:p>
          <a:p>
            <a:r>
              <a:rPr lang="sr-Latn-RS" altLang="en-US" smtClean="0"/>
              <a:t>провођење мјера заштите животне средине</a:t>
            </a:r>
            <a:endParaRPr lang="en-GB" altLang="en-US" smtClean="0"/>
          </a:p>
          <a:p>
            <a:r>
              <a:rPr lang="sr-Latn-RS" altLang="en-US" smtClean="0"/>
              <a:t>предлагање мјера за унапређење и очување здраве животне околине</a:t>
            </a:r>
            <a:endParaRPr lang="en-GB" altLang="en-US" smtClean="0"/>
          </a:p>
          <a:p>
            <a:r>
              <a:rPr lang="sr-Latn-RS" altLang="en-US" smtClean="0"/>
              <a:t>анализа индустријских нуспродуката који се испуштају у воду, земљу и ваздух</a:t>
            </a:r>
            <a:endParaRPr lang="en-GB" altLang="en-US" smtClean="0"/>
          </a:p>
          <a:p>
            <a:r>
              <a:rPr lang="sr-Latn-RS" altLang="en-US" smtClean="0"/>
              <a:t>лабораторијске анализе</a:t>
            </a:r>
            <a:endParaRPr lang="en-GB" altLang="en-US" smtClean="0"/>
          </a:p>
          <a:p>
            <a:endParaRPr lang="sr-Latn-CS" altLang="sr-Latn-RS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sr-Latn-CS" altLang="sr-Latn-RS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72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On-screen Show (4:3)</PresentationFormat>
  <Paragraphs>112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Фармацеутски техничар</vt:lpstr>
      <vt:lpstr>Фармацеутски техничар</vt:lpstr>
      <vt:lpstr>Oпис послова</vt:lpstr>
      <vt:lpstr>Могућа мјеста запошљавања</vt:lpstr>
      <vt:lpstr>PowerPoint Presentation</vt:lpstr>
      <vt:lpstr>Oстала занимања</vt:lpstr>
      <vt:lpstr>Eколошки/Козметички техничар </vt:lpstr>
      <vt:lpstr>Eколошки техничар </vt:lpstr>
      <vt:lpstr>Oпис послова – Еколошки техничар</vt:lpstr>
      <vt:lpstr>Могућа мјеста запошљавања </vt:lpstr>
      <vt:lpstr>PowerPoint Presentation</vt:lpstr>
      <vt:lpstr>Опис послова – Козметички техничар</vt:lpstr>
      <vt:lpstr>PowerPoint Presentation</vt:lpstr>
      <vt:lpstr>PowerPoint Presentation</vt:lpstr>
      <vt:lpstr>Могућа мјеста запошљавања </vt:lpstr>
      <vt:lpstr>PowerPoint Presentation</vt:lpstr>
      <vt:lpstr>PowerPoint Presentation</vt:lpstr>
      <vt:lpstr>Фризер</vt:lpstr>
      <vt:lpstr>Фризер</vt:lpstr>
      <vt:lpstr>Oпис послова</vt:lpstr>
      <vt:lpstr>Moгућа мјеста запошљавања</vt:lpstr>
      <vt:lpstr>Фризери</vt:lpstr>
      <vt:lpstr>НАЧИН УПИСА</vt:lpstr>
      <vt:lpstr>БОДОВАЊЕ ПРИ УПИСУ</vt:lpstr>
      <vt:lpstr>PowerPoint Presentation</vt:lpstr>
      <vt:lpstr>ЈУ ПОЉОПРИВРЕДНА И МЕДИЦИНСКА ШКОЛА  БРЧКО ДИСТРИКТ БИХ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Фармацеутски техничар</dc:title>
  <dc:creator>Ferida Meskovic</dc:creator>
  <cp:lastModifiedBy>Ferida Meskovic</cp:lastModifiedBy>
  <cp:revision>1</cp:revision>
  <dcterms:created xsi:type="dcterms:W3CDTF">2021-04-26T16:41:49Z</dcterms:created>
  <dcterms:modified xsi:type="dcterms:W3CDTF">2021-04-26T16:42:30Z</dcterms:modified>
</cp:coreProperties>
</file>