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5362-3401-4247-BF76-789738126A61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7BFBF-FAA5-4795-A289-5228E7C1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3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A7CCDFC1-B4DB-4D7A-8724-4ECA44AB5A11}" type="slidenum">
              <a:rPr lang="sr-Latn-CS" altLang="sr-Latn-R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</a:t>
            </a:fld>
            <a:endParaRPr lang="sr-Latn-CS" altLang="sr-Latn-R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6BF3D3BA-1C05-430D-81B2-2A48EC088C11}" type="slidenum">
              <a:rPr lang="sr-Latn-CS" altLang="sr-Latn-R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</a:t>
            </a:fld>
            <a:endParaRPr lang="sr-Latn-CS" altLang="sr-Latn-R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49D59E52-0B69-40FF-AE5E-3EACCA8E8274}" type="slidenum">
              <a:rPr lang="sr-Latn-CS" altLang="sr-Latn-R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21</a:t>
            </a:fld>
            <a:endParaRPr lang="sr-Latn-CS" altLang="sr-Latn-R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A3474"/>
            </a:gs>
            <a:gs pos="30000">
              <a:srgbClr val="0E408C"/>
            </a:gs>
            <a:gs pos="100000">
              <a:srgbClr val="5F7EC9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9E3D-6B71-4D44-B8BA-8379FEEA2F58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0D4E-63A2-47EC-81A9-31321BD5563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63588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B931-EEAF-4838-BCEA-0D3A21683860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40FA-B7F8-47FA-850D-E34E1E57956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686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B295-938A-414F-9E9C-FDFF21B69FA9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EE27-32CC-435F-BEDF-00FC3977C2E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254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7ADF-5D41-4EF1-9DFE-A77074C325BE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983-E4C7-4FF5-8620-DD483EBE350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6597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A3474"/>
            </a:gs>
            <a:gs pos="30000">
              <a:srgbClr val="0E408C"/>
            </a:gs>
            <a:gs pos="100000">
              <a:srgbClr val="5F7EC9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147E-0036-4B4A-A93B-3FABE7A718AF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C4DC-5391-425E-BCFE-57857DB4850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0245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ACD7-6A34-4FF4-BDBA-E0B4069316E2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6FE7-68A5-4792-A0C4-4591534F3BB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3810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7587-9116-4B31-ADA1-55A69649EC64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2F23-4A5B-4315-BDD7-1DB0A0B552F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7013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86A6-A857-4CCC-A4FC-26347B01B6A3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05D9-CA7E-4F5C-8EB2-C7D0E25DF03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6573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0C0B-E950-45F5-9EA7-21EC1EF472B8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BFFC-68E5-4B9E-B04C-5C3B29191A1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311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7254-EFA5-4E24-8AA4-73B5E14B9339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E4205-DD5F-4949-A61A-E2A6C7A66B7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691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3EAA-B56D-4EE4-9514-CE2FD037B4D3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DE9A-C337-47E1-A634-75B458FFB34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0970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DD09C-6BB0-4787-8904-1BD7170369E4}" type="datetimeFigureOut">
              <a:rPr lang="en-US">
                <a:solidFill>
                  <a:srgbClr val="E4E9EF">
                    <a:shade val="50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BB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E728C-15B7-4053-B741-06036CAE8111}" type="slidenum">
              <a:rPr lang="en-US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13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68422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46648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42875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Farmaceutski  tehničar</a:t>
            </a:r>
          </a:p>
        </p:txBody>
      </p:sp>
      <p:pic>
        <p:nvPicPr>
          <p:cNvPr id="2970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060575"/>
            <a:ext cx="61563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Farmacija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529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9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Moguća mjesta zapošljavanja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29600" cy="4556125"/>
          </a:xfrm>
        </p:spPr>
        <p:txBody>
          <a:bodyPr/>
          <a:lstStyle/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rad u svim proizvodno-industrijskim preduzećima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rad u laboratorijama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rad na terenu (uzimanje uzoraka za analizu)</a:t>
            </a:r>
            <a:endParaRPr lang="en-US" altLang="sr-Latn-RS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nastavak školovanja na Ekološkom fakultetu i drugim visokim ustanovama</a:t>
            </a:r>
          </a:p>
        </p:txBody>
      </p:sp>
    </p:spTree>
    <p:extLst>
      <p:ext uri="{BB962C8B-B14F-4D97-AF65-F5344CB8AC3E}">
        <p14:creationId xmlns:p14="http://schemas.microsoft.com/office/powerpoint/2010/main" val="218203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75"/>
            <a:ext cx="9344025" cy="7000875"/>
          </a:xfrm>
        </p:spPr>
      </p:pic>
    </p:spTree>
    <p:extLst>
      <p:ext uri="{BB962C8B-B14F-4D97-AF65-F5344CB8AC3E}">
        <p14:creationId xmlns:p14="http://schemas.microsoft.com/office/powerpoint/2010/main" val="413867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38237"/>
          </a:xfrm>
        </p:spPr>
        <p:txBody>
          <a:bodyPr/>
          <a:lstStyle/>
          <a:p>
            <a:pPr eaLnBrk="1" hangingPunct="1"/>
            <a:r>
              <a:rPr lang="hr-BA" altLang="en-US" sz="4400" smtClean="0"/>
              <a:t>Opis poslova – Kozmetički tehničar</a:t>
            </a:r>
            <a:endParaRPr lang="en-US" altLang="en-US" sz="440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Kozmetički tehničari pomažu ljudima da postignu i očuvaju zdrav i lijep izgled.</a:t>
            </a:r>
            <a:endParaRPr lang="hr-BA" altLang="en-US" smtClean="0"/>
          </a:p>
          <a:p>
            <a:pPr eaLnBrk="1" hangingPunct="1"/>
            <a:r>
              <a:rPr lang="en-US" altLang="en-US" smtClean="0"/>
              <a:t> </a:t>
            </a:r>
            <a:r>
              <a:rPr lang="hr-BA" altLang="en-US" smtClean="0"/>
              <a:t>N</a:t>
            </a:r>
            <a:r>
              <a:rPr lang="en-US" altLang="en-US" smtClean="0"/>
              <a:t>jeguju kožu i ispravljaju nesavršenosti lica i tijela koje nisu u domenu medicine.</a:t>
            </a:r>
            <a:endParaRPr lang="hr-BA" altLang="en-US" smtClean="0"/>
          </a:p>
          <a:p>
            <a:pPr eaLnBrk="1" hangingPunct="1"/>
            <a:r>
              <a:rPr lang="en-US" altLang="en-US" smtClean="0"/>
              <a:t> Njihovi poslovi obuhvataju njegu kože lica i tijela, oblikovanje tijela i šminkanje.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480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7467600" cy="5976938"/>
          </a:xfrm>
        </p:spPr>
        <p:txBody>
          <a:bodyPr/>
          <a:lstStyle/>
          <a:p>
            <a:pPr eaLnBrk="1" hangingPunct="1"/>
            <a:r>
              <a:rPr lang="en-US" altLang="en-US" smtClean="0"/>
              <a:t>Kozmetičari primjenjuju profesionalne tretmane koji se sprovode nad licem, tijelom, kosom ili noktima osoba sa ciljem estetskog uljepšavanja. </a:t>
            </a:r>
            <a:endParaRPr lang="hr-BA" altLang="en-US" smtClean="0"/>
          </a:p>
          <a:p>
            <a:pPr eaLnBrk="1" hangingPunct="1"/>
            <a:r>
              <a:rPr lang="en-US" altLang="en-US" smtClean="0"/>
              <a:t>Kozmetičari obavljaju masažu lica i tijela, rade manikir i pedikir, depilaciju, tretmane uklanjanja celulita, strija, bora i manjih ožiljaka, kao i ostale specijalizovane tretmane namijenjene njezi kože. </a:t>
            </a:r>
            <a:endParaRPr lang="hr-BA" altLang="en-US" smtClean="0"/>
          </a:p>
          <a:p>
            <a:pPr eaLnBrk="1" hangingPunct="1"/>
            <a:r>
              <a:rPr lang="en-US" altLang="en-US" smtClean="0"/>
              <a:t>Obučeni i edukovani kozmetičari, također pružaju usluge profesionalnog šminkanja.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506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5" name="Content Placeholder 1" descr="masaza glav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63550"/>
            <a:ext cx="3600450" cy="273685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4516" name="Content Placeholder 2" descr="manikir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573463"/>
            <a:ext cx="3600450" cy="2735262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4517" name="Content Placeholder 7" descr="uklanjanje bora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3550"/>
            <a:ext cx="3671888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Content Placeholder 6" descr="depilacija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3671888" cy="273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0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38237"/>
          </a:xfrm>
        </p:spPr>
        <p:txBody>
          <a:bodyPr/>
          <a:lstStyle/>
          <a:p>
            <a:pPr eaLnBrk="1" hangingPunct="1"/>
            <a:r>
              <a:rPr lang="hr-BA" altLang="en-US" sz="4400" smtClean="0"/>
              <a:t>   Moguća mjesta zapošljavanja</a:t>
            </a:r>
            <a:endParaRPr lang="en-US" altLang="en-US" sz="440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altLang="en-US" dirty="0" smtClean="0"/>
              <a:t>Kozmetički saloni</a:t>
            </a:r>
          </a:p>
          <a:p>
            <a:pPr eaLnBrk="1" hangingPunct="1">
              <a:defRPr/>
            </a:pPr>
            <a:r>
              <a:rPr lang="hr-BA" altLang="en-US" dirty="0" smtClean="0"/>
              <a:t>Wellness i spa centri</a:t>
            </a:r>
          </a:p>
          <a:p>
            <a:pPr eaLnBrk="1" hangingPunct="1">
              <a:defRPr/>
            </a:pPr>
            <a:r>
              <a:rPr lang="en-US" altLang="en-US" dirty="0" err="1" smtClean="0"/>
              <a:t>Rekr</a:t>
            </a:r>
            <a:r>
              <a:rPr lang="hr-BA" altLang="en-US" dirty="0" smtClean="0"/>
              <a:t>e</a:t>
            </a:r>
            <a:r>
              <a:rPr lang="en-US" altLang="en-US" dirty="0" err="1" smtClean="0"/>
              <a:t>ativn</a:t>
            </a:r>
            <a:r>
              <a:rPr lang="bs-Latn-BA" altLang="en-US" dirty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banjski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centri</a:t>
            </a:r>
            <a:endParaRPr lang="hr-BA" altLang="en-US" dirty="0" smtClean="0"/>
          </a:p>
          <a:p>
            <a:pPr eaLnBrk="1" hangingPunct="1">
              <a:defRPr/>
            </a:pPr>
            <a:r>
              <a:rPr lang="hr-BA" altLang="en-US" dirty="0" smtClean="0"/>
              <a:t>P</a:t>
            </a:r>
            <a:r>
              <a:rPr lang="en-US" altLang="en-US" dirty="0" err="1" smtClean="0"/>
              <a:t>arfimerij</a:t>
            </a:r>
            <a:r>
              <a:rPr lang="hr-BA" altLang="en-US" dirty="0" smtClean="0"/>
              <a:t>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prodavnic</a:t>
            </a:r>
            <a:r>
              <a:rPr lang="hr-BA" altLang="en-US" dirty="0" smtClean="0"/>
              <a:t>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kozmetičkih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preparata</a:t>
            </a:r>
            <a:endParaRPr lang="hr-BA" altLang="en-US" dirty="0" smtClean="0"/>
          </a:p>
          <a:p>
            <a:pPr eaLnBrk="1" hangingPunct="1">
              <a:defRPr/>
            </a:pPr>
            <a:r>
              <a:rPr lang="en-US" altLang="en-US" sz="3200" dirty="0" smtClean="0"/>
              <a:t>U </a:t>
            </a:r>
            <a:r>
              <a:rPr lang="en-US" altLang="en-US" sz="3200" dirty="0" err="1" smtClean="0"/>
              <a:t>savjetodavnim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programima</a:t>
            </a:r>
            <a:r>
              <a:rPr lang="en-US" altLang="en-US" sz="3200" dirty="0" smtClean="0"/>
              <a:t> (</a:t>
            </a:r>
            <a:r>
              <a:rPr lang="en-US" altLang="en-US" sz="3200" dirty="0" err="1" smtClean="0"/>
              <a:t>za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časopise</a:t>
            </a:r>
            <a:r>
              <a:rPr lang="en-US" altLang="en-US" sz="3200" dirty="0" smtClean="0"/>
              <a:t>, TV, </a:t>
            </a:r>
            <a:r>
              <a:rPr lang="en-US" altLang="en-US" sz="3200" dirty="0" err="1" smtClean="0"/>
              <a:t>ili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modne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agencije</a:t>
            </a:r>
            <a:r>
              <a:rPr lang="en-US" altLang="en-US" sz="3200" dirty="0" smtClean="0"/>
              <a:t>)</a:t>
            </a:r>
            <a:endParaRPr lang="hr-BA" altLang="en-US" sz="3200" dirty="0" smtClean="0"/>
          </a:p>
          <a:p>
            <a:pPr eaLnBrk="1" hangingPunct="1">
              <a:defRPr/>
            </a:pPr>
            <a:r>
              <a:rPr lang="en-US" altLang="en-US" sz="3200" dirty="0" smtClean="0"/>
              <a:t>U </a:t>
            </a:r>
            <a:r>
              <a:rPr lang="en-US" altLang="en-US" sz="3200" dirty="0" err="1" smtClean="0"/>
              <a:t>maloprodaji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veleprodaj</a:t>
            </a:r>
            <a:r>
              <a:rPr lang="hr-BA" altLang="en-US" sz="3200" dirty="0" smtClean="0"/>
              <a:t>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kozmetike</a:t>
            </a:r>
            <a:endParaRPr lang="en-US" altLang="en-US" sz="3200" dirty="0" smtClean="0"/>
          </a:p>
          <a:p>
            <a:pPr marL="36512" indent="0" eaLnBrk="1" hangingPunct="1">
              <a:buFont typeface="Wingdings 2" pitchFamily="18" charset="2"/>
              <a:buNone/>
              <a:defRPr/>
            </a:pPr>
            <a:r>
              <a:rPr lang="en-US" altLang="en-US" sz="3200" dirty="0" smtClean="0"/>
              <a:t>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Kao </a:t>
            </a:r>
            <a:r>
              <a:rPr lang="en-US" sz="2800" dirty="0" err="1" smtClean="0"/>
              <a:t>edukatori</a:t>
            </a:r>
            <a:r>
              <a:rPr lang="en-US" sz="2800" dirty="0" smtClean="0"/>
              <a:t> </a:t>
            </a:r>
            <a:r>
              <a:rPr lang="en-US" sz="2800" dirty="0" err="1" smtClean="0"/>
              <a:t>edukacijskih</a:t>
            </a:r>
            <a:r>
              <a:rPr lang="en-US" sz="2800" dirty="0" smtClean="0"/>
              <a:t> </a:t>
            </a:r>
            <a:r>
              <a:rPr lang="en-US" sz="2800" dirty="0" err="1" smtClean="0"/>
              <a:t>tečajeva</a:t>
            </a:r>
            <a:r>
              <a:rPr lang="en-US" sz="2800" dirty="0" smtClean="0"/>
              <a:t> (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adolescente</a:t>
            </a:r>
            <a:r>
              <a:rPr lang="en-US" sz="2800" dirty="0" smtClean="0"/>
              <a:t>, </a:t>
            </a:r>
            <a:r>
              <a:rPr lang="en-US" sz="2800" dirty="0" err="1" smtClean="0"/>
              <a:t>modele</a:t>
            </a:r>
            <a:r>
              <a:rPr lang="en-US" sz="2800" dirty="0" smtClean="0"/>
              <a:t>,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manekene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/>
              <a:t>Kao </a:t>
            </a:r>
            <a:r>
              <a:rPr lang="en-US" sz="2800" dirty="0" err="1" smtClean="0"/>
              <a:t>šminkeri</a:t>
            </a:r>
            <a:r>
              <a:rPr lang="en-US" sz="2800" dirty="0" smtClean="0"/>
              <a:t> (</a:t>
            </a:r>
            <a:r>
              <a:rPr lang="en-US" sz="2800" dirty="0" err="1" smtClean="0"/>
              <a:t>pozorište</a:t>
            </a:r>
            <a:r>
              <a:rPr lang="en-US" sz="2800" dirty="0" smtClean="0"/>
              <a:t>, TV </a:t>
            </a:r>
            <a:r>
              <a:rPr lang="en-US" sz="2800" dirty="0" err="1" smtClean="0"/>
              <a:t>ili</a:t>
            </a:r>
            <a:r>
              <a:rPr lang="en-US" sz="2800" dirty="0" smtClean="0"/>
              <a:t> u </a:t>
            </a:r>
            <a:r>
              <a:rPr lang="en-US" sz="2800" dirty="0" err="1" smtClean="0"/>
              <a:t>svijetu</a:t>
            </a:r>
            <a:r>
              <a:rPr lang="en-US" sz="2800" dirty="0" smtClean="0"/>
              <a:t> mode).</a:t>
            </a:r>
            <a:endParaRPr lang="hr-BA" sz="2800" dirty="0" smtClean="0"/>
          </a:p>
          <a:p>
            <a:pPr eaLnBrk="1" hangingPunct="1">
              <a:defRPr/>
            </a:pPr>
            <a:r>
              <a:rPr lang="hr-BA" dirty="0" smtClean="0"/>
              <a:t>O</a:t>
            </a:r>
            <a:r>
              <a:rPr lang="en-US" dirty="0" err="1" smtClean="0"/>
              <a:t>tvoriti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vlastiti</a:t>
            </a:r>
            <a:r>
              <a:rPr lang="en-US" dirty="0" smtClean="0"/>
              <a:t> salon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nastaviti</a:t>
            </a:r>
            <a:r>
              <a:rPr lang="en-US" dirty="0" smtClean="0"/>
              <a:t> </a:t>
            </a:r>
            <a:r>
              <a:rPr lang="en-US" dirty="0" err="1" smtClean="0"/>
              <a:t>školovanje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nekom</a:t>
            </a:r>
            <a:r>
              <a:rPr lang="en-US" dirty="0" smtClean="0"/>
              <a:t> </a:t>
            </a:r>
            <a:r>
              <a:rPr lang="en-US" dirty="0" err="1" smtClean="0"/>
              <a:t>fakultetu</a:t>
            </a:r>
            <a:r>
              <a:rPr lang="en-US" dirty="0" smtClean="0"/>
              <a:t>. </a:t>
            </a:r>
            <a:endParaRPr lang="hr-BA" dirty="0" smtClean="0"/>
          </a:p>
          <a:p>
            <a:pPr eaLnBrk="1" hangingPunct="1">
              <a:defRPr/>
            </a:pPr>
            <a:endParaRPr lang="en-US" dirty="0" smtClean="0"/>
          </a:p>
          <a:p>
            <a:pPr marL="36512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2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7587" name="Content Placeholder 8" descr="kozmeticki salon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0713"/>
            <a:ext cx="3735388" cy="2592387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7588" name="Content Placeholder 8" descr="sminkanje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559175"/>
            <a:ext cx="4005262" cy="2678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Content Placeholder 6" descr="banja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463"/>
            <a:ext cx="3735388" cy="2663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2" descr="Oprema za trgovine - kozmet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20713"/>
            <a:ext cx="4005262" cy="259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3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58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Frizer</a:t>
            </a:r>
            <a:endParaRPr lang="sr-Cyrl-CS" altLang="sr-Latn-RS" sz="4800" b="1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6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Frizer</a:t>
            </a:r>
            <a:endParaRPr lang="sr-Cyrl-CS" altLang="sr-Latn-RS" sz="4800" b="1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1773238"/>
            <a:ext cx="85693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hr-HR" altLang="sr-Latn-RS" sz="3200" b="1" dirty="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FontTx/>
              <a:buChar char="•"/>
              <a:defRPr/>
            </a:pPr>
            <a:r>
              <a:rPr lang="hr-HR" altLang="sr-Latn-R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Trajanje obrazovanja:</a:t>
            </a:r>
            <a:r>
              <a:rPr lang="hr-HR" altLang="sr-Latn-RS" sz="3200" b="1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godine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FontTx/>
              <a:buChar char="•"/>
              <a:defRPr/>
            </a:pPr>
            <a:r>
              <a:rPr lang="hr-HR" altLang="sr-Latn-R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Broj odjeljenja:</a:t>
            </a:r>
            <a:r>
              <a:rPr lang="hr-HR" altLang="sr-Latn-RS" sz="3200" b="1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sr-Latn-RS" sz="32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FontTx/>
              <a:buChar char="•"/>
              <a:defRPr/>
            </a:pPr>
            <a:r>
              <a:rPr lang="hr-HR" altLang="sr-Latn-R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Broj učenika:</a:t>
            </a:r>
            <a:r>
              <a:rPr lang="hr-HR" altLang="sr-Latn-RS" sz="3200" b="1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FontTx/>
              <a:buChar char="•"/>
              <a:defRPr/>
            </a:pPr>
            <a:r>
              <a:rPr lang="hr-HR" altLang="sr-Latn-R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Važni predmeti:</a:t>
            </a:r>
            <a:r>
              <a:rPr lang="hr-HR" altLang="sr-Latn-RS" sz="3200" b="1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maternji jezik, biologija, hemija, matematika i fizika</a:t>
            </a:r>
          </a:p>
        </p:txBody>
      </p:sp>
    </p:spTree>
    <p:extLst>
      <p:ext uri="{BB962C8B-B14F-4D97-AF65-F5344CB8AC3E}">
        <p14:creationId xmlns:p14="http://schemas.microsoft.com/office/powerpoint/2010/main" val="5571170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Farmaceutski  tehničar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700213"/>
            <a:ext cx="8569325" cy="4105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r-HR" altLang="sr-Latn-RS" b="1" smtClean="0">
              <a:solidFill>
                <a:schemeClr val="folHlink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r-HR" altLang="sr-Latn-RS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Struka: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zdravstvena</a:t>
            </a:r>
            <a:endParaRPr lang="en-US" altLang="sr-Latn-RS" b="1" smtClean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r-HR" altLang="sr-Latn-RS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Trajanje obrazovanja: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4 godine</a:t>
            </a:r>
          </a:p>
          <a:p>
            <a:pPr eaLnBrk="1" hangingPunct="1"/>
            <a:r>
              <a:rPr lang="hr-HR" altLang="sr-Latn-RS" b="1" smtClean="0">
                <a:latin typeface="Calibri" pitchFamily="34" charset="0"/>
                <a:cs typeface="Calibri" pitchFamily="34" charset="0"/>
              </a:rPr>
              <a:t>Broj odjeljenja: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altLang="sr-Latn-RS" b="1" smtClean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r-HR" altLang="sr-Latn-RS" b="1" smtClean="0">
                <a:latin typeface="Calibri" pitchFamily="34" charset="0"/>
                <a:cs typeface="Calibri" pitchFamily="34" charset="0"/>
              </a:rPr>
              <a:t>Broj učenika: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18</a:t>
            </a:r>
            <a:endParaRPr lang="en-US" altLang="sr-Latn-RS" b="1" smtClean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r-HR" altLang="sr-Latn-RS" b="1" smtClean="0">
                <a:latin typeface="Calibri" pitchFamily="34" charset="0"/>
                <a:cs typeface="Calibri" pitchFamily="34" charset="0"/>
              </a:rPr>
              <a:t>Važni predmeti: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maternji jezik, biologija, hemija, matematika i fizika</a:t>
            </a:r>
          </a:p>
        </p:txBody>
      </p:sp>
    </p:spTree>
    <p:extLst>
      <p:ext uri="{BB962C8B-B14F-4D97-AF65-F5344CB8AC3E}">
        <p14:creationId xmlns:p14="http://schemas.microsoft.com/office/powerpoint/2010/main" val="12045805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Opis poslova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8715375" cy="5143500"/>
          </a:xfrm>
        </p:spPr>
        <p:txBody>
          <a:bodyPr/>
          <a:lstStyle/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peru i šišaju kosu i oblikuju frizure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uređuju trepavice i obrve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šišaju i briju bradu i brkove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boje i kovrdžaju kosu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masiranje i njega vlasišta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izrađuje klasične i moderne frizure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estetski oblikuje frizuru prema licu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obavlja sve vrste preparacije kose</a:t>
            </a: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89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Moguća mjesta zapošljavanja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4294967295"/>
          </p:nvPr>
        </p:nvSpPr>
        <p:spPr>
          <a:xfrm>
            <a:off x="1028700" y="2133600"/>
            <a:ext cx="8115300" cy="4267200"/>
          </a:xfrm>
        </p:spPr>
        <p:txBody>
          <a:bodyPr/>
          <a:lstStyle/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nastavak školovanja na frizerskim akademijama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frizerski saloni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saloni ljepote</a:t>
            </a: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0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s-Latn-BA" altLang="sr-Latn-RS" smtClean="0">
                <a:latin typeface="Calibri" pitchFamily="34" charset="0"/>
                <a:cs typeface="Calibri" pitchFamily="34" charset="0"/>
              </a:rPr>
              <a:t>Frizeri-slike</a:t>
            </a:r>
          </a:p>
        </p:txBody>
      </p:sp>
      <p:pic>
        <p:nvPicPr>
          <p:cNvPr id="72707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3168650" cy="4525963"/>
          </a:xfrm>
        </p:spPr>
      </p:pic>
      <p:pic>
        <p:nvPicPr>
          <p:cNvPr id="727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78200"/>
            <a:ext cx="539908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0"/>
            <a:ext cx="45831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hr-HR" altLang="sr-Latn-RS" b="1" smtClean="0">
                <a:latin typeface="Calibri" pitchFamily="34" charset="0"/>
                <a:cs typeface="Calibri" pitchFamily="34" charset="0"/>
              </a:rPr>
              <a:t>NAČIN UPISA</a:t>
            </a:r>
            <a:endParaRPr lang="de-DE" altLang="sr-Latn-RS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smtClean="0">
                <a:latin typeface="Calibri" pitchFamily="34" charset="0"/>
                <a:cs typeface="Calibri" pitchFamily="34" charset="0"/>
              </a:rPr>
              <a:t>POTREBNA DOKUMENTACIJA: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smtClean="0">
                <a:latin typeface="Calibri" pitchFamily="34" charset="0"/>
                <a:cs typeface="Calibri" pitchFamily="34" charset="0"/>
              </a:rPr>
              <a:t>Svjedočanstva od VI do IX razreda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smtClean="0">
                <a:latin typeface="Calibri" pitchFamily="34" charset="0"/>
                <a:cs typeface="Calibri" pitchFamily="34" charset="0"/>
              </a:rPr>
              <a:t>Rodni list (izvod iz matične knjige rođenih)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smtClean="0">
                <a:latin typeface="Calibri" pitchFamily="34" charset="0"/>
                <a:cs typeface="Calibri" pitchFamily="34" charset="0"/>
              </a:rPr>
              <a:t>Diplome o osvojenim mjestima ili učešću na takmičenjima </a:t>
            </a:r>
            <a:r>
              <a:rPr lang="hr-HR" altLang="sr-Latn-RS" sz="2800" b="1" smtClean="0">
                <a:latin typeface="Calibri" pitchFamily="34" charset="0"/>
                <a:cs typeface="Calibri" pitchFamily="34" charset="0"/>
              </a:rPr>
              <a:t>IZ PREDMETA BITNIH ZA STRUKU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smtClean="0">
                <a:latin typeface="Calibri" pitchFamily="34" charset="0"/>
                <a:cs typeface="Calibri" pitchFamily="34" charset="0"/>
              </a:rPr>
              <a:t>Ostali dokumenti navedeni u konkursu</a:t>
            </a:r>
            <a:endParaRPr lang="de-DE" altLang="sr-Latn-RS" sz="280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068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25538"/>
          </a:xfrm>
        </p:spPr>
        <p:txBody>
          <a:bodyPr/>
          <a:lstStyle/>
          <a:p>
            <a:pPr algn="ctr" eaLnBrk="1" hangingPunct="1"/>
            <a:r>
              <a:rPr lang="hr-HR" altLang="sr-Latn-RS" smtClean="0">
                <a:latin typeface="Calibri" pitchFamily="34" charset="0"/>
                <a:cs typeface="Calibri" pitchFamily="34" charset="0"/>
              </a:rPr>
              <a:t>BODOVANJE PRI UPISU</a:t>
            </a:r>
            <a:endParaRPr lang="de-DE" altLang="sr-Latn-R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9538" y="1052513"/>
            <a:ext cx="9253538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1800" b="1" smtClean="0">
                <a:latin typeface="Calibri" pitchFamily="34" charset="0"/>
                <a:cs typeface="Calibri" pitchFamily="34" charset="0"/>
              </a:rPr>
              <a:t>Postignuti uspjeh u zadnja </a:t>
            </a:r>
            <a:r>
              <a:rPr lang="hr-HR" altLang="sr-Latn-RS" sz="2000" b="1" smtClean="0">
                <a:latin typeface="Calibri" pitchFamily="34" charset="0"/>
                <a:cs typeface="Calibri" pitchFamily="34" charset="0"/>
              </a:rPr>
              <a:t>4</a:t>
            </a:r>
            <a:r>
              <a:rPr lang="hr-HR" altLang="sr-Latn-RS" sz="1800" b="1" smtClean="0">
                <a:latin typeface="Calibri" pitchFamily="34" charset="0"/>
                <a:cs typeface="Calibri" pitchFamily="34" charset="0"/>
              </a:rPr>
              <a:t> razreda osnovne škole X </a:t>
            </a:r>
            <a:r>
              <a:rPr lang="hr-HR" altLang="sr-Latn-RS" sz="2000" b="1" smtClean="0">
                <a:latin typeface="Calibri" pitchFamily="34" charset="0"/>
                <a:cs typeface="Calibri" pitchFamily="34" charset="0"/>
              </a:rPr>
              <a:t>3</a:t>
            </a:r>
            <a:r>
              <a:rPr lang="hr-HR" altLang="sr-Latn-RS" sz="1800" b="1" smtClean="0">
                <a:latin typeface="Calibri" pitchFamily="34" charset="0"/>
                <a:cs typeface="Calibri" pitchFamily="34" charset="0"/>
              </a:rPr>
              <a:t> (maksimalno </a:t>
            </a:r>
            <a:r>
              <a:rPr lang="hr-HR" altLang="sr-Latn-RS" sz="2000" b="1" smtClean="0">
                <a:latin typeface="Calibri" pitchFamily="34" charset="0"/>
                <a:cs typeface="Calibri" pitchFamily="34" charset="0"/>
              </a:rPr>
              <a:t>60</a:t>
            </a:r>
            <a:r>
              <a:rPr lang="hr-HR" altLang="sr-Latn-RS" sz="1800" b="1" smtClean="0">
                <a:latin typeface="Calibri" pitchFamily="34" charset="0"/>
                <a:cs typeface="Calibri" pitchFamily="34" charset="0"/>
              </a:rPr>
              <a:t> poena)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1800" b="1" smtClean="0">
                <a:latin typeface="Calibri" pitchFamily="34" charset="0"/>
                <a:cs typeface="Calibri" pitchFamily="34" charset="0"/>
              </a:rPr>
              <a:t>Uspjeh iz </a:t>
            </a:r>
            <a:r>
              <a:rPr lang="hr-HR" altLang="sr-Latn-RS" sz="2000" b="1" smtClean="0">
                <a:latin typeface="Calibri" pitchFamily="34" charset="0"/>
                <a:cs typeface="Calibri" pitchFamily="34" charset="0"/>
              </a:rPr>
              <a:t>5</a:t>
            </a:r>
            <a:r>
              <a:rPr lang="hr-HR" altLang="sr-Latn-RS" sz="1800" b="1" smtClean="0">
                <a:latin typeface="Calibri" pitchFamily="34" charset="0"/>
                <a:cs typeface="Calibri" pitchFamily="34" charset="0"/>
              </a:rPr>
              <a:t> predmeta bitnih za struku u zadnja </a:t>
            </a:r>
            <a:r>
              <a:rPr lang="hr-HR" altLang="sr-Latn-RS" sz="2000" b="1" smtClean="0">
                <a:latin typeface="Calibri" pitchFamily="34" charset="0"/>
                <a:cs typeface="Calibri" pitchFamily="34" charset="0"/>
              </a:rPr>
              <a:t>2</a:t>
            </a:r>
            <a:r>
              <a:rPr lang="hr-HR" altLang="sr-Latn-RS" sz="1800" b="1" smtClean="0">
                <a:latin typeface="Calibri" pitchFamily="34" charset="0"/>
                <a:cs typeface="Calibri" pitchFamily="34" charset="0"/>
              </a:rPr>
              <a:t> razreda osnovne škole (maternji jezik, biologija, hemija, fizika, matematika) maksimalno </a:t>
            </a:r>
            <a:r>
              <a:rPr lang="hr-HR" altLang="sr-Latn-RS" sz="2000" b="1" smtClean="0">
                <a:latin typeface="Calibri" pitchFamily="34" charset="0"/>
                <a:cs typeface="Calibri" pitchFamily="34" charset="0"/>
              </a:rPr>
              <a:t>40</a:t>
            </a:r>
            <a:r>
              <a:rPr lang="hr-HR" altLang="sr-Latn-RS" sz="1800" b="1" smtClean="0">
                <a:latin typeface="Calibri" pitchFamily="34" charset="0"/>
                <a:cs typeface="Calibri" pitchFamily="34" charset="0"/>
              </a:rPr>
              <a:t> bodova (ocjena 5 = 4 boda, 4 = 3 boda, 3  = 2 boda, 2 = 1 bod)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1800" b="1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1600" b="1" smtClean="0">
                <a:latin typeface="Calibri" pitchFamily="34" charset="0"/>
                <a:cs typeface="Calibri" pitchFamily="34" charset="0"/>
              </a:rPr>
              <a:t>U SLUČAJU ISTOG BROJA BODOVA PO OSNOVU OVIH KRITERIJA, BODUJE SE OSTVARENA PROSJEČNA OCJENA USPJEHA U TOKU ZADNJA 4 RAZREDA, ZAOKRUŽENA NA 3 DECIMALNA MJESTA.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1600" b="1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altLang="sr-Latn-RS" sz="1800" b="1" smtClean="0">
                <a:latin typeface="Calibri" pitchFamily="34" charset="0"/>
                <a:cs typeface="Calibri" pitchFamily="34" charset="0"/>
              </a:rPr>
              <a:t>Ako i tada kandidati imaju isti rang, prednost imaju: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sr-Latn-CS" altLang="sr-Latn-RS" sz="1800" b="1" smtClean="0">
                <a:latin typeface="Calibri" pitchFamily="34" charset="0"/>
                <a:cs typeface="Calibri" pitchFamily="34" charset="0"/>
              </a:rPr>
              <a:t>Djeca bez oba roditelja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sr-Latn-CS" altLang="sr-Latn-RS" sz="1800" b="1" smtClean="0">
                <a:latin typeface="Calibri" pitchFamily="34" charset="0"/>
                <a:cs typeface="Calibri" pitchFamily="34" charset="0"/>
              </a:rPr>
              <a:t>Dijete čiji je roditelj poginuo kao učesnik rata – žrtva rata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sr-Latn-CS" altLang="sr-Latn-RS" sz="1800" b="1" smtClean="0">
                <a:latin typeface="Calibri" pitchFamily="34" charset="0"/>
                <a:cs typeface="Calibri" pitchFamily="34" charset="0"/>
              </a:rPr>
              <a:t>Djeca bez jednog roditelja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sr-Latn-CS" altLang="sr-Latn-RS" sz="1800" b="1" smtClean="0">
                <a:latin typeface="Calibri" pitchFamily="34" charset="0"/>
                <a:cs typeface="Calibri" pitchFamily="34" charset="0"/>
              </a:rPr>
              <a:t>Kandidati sa većom prosječnom ocjenom iz predmeta bitnih za struku u posljednje dvije godine (izračunata na 3 decimale)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sr-Latn-CS" altLang="sr-Latn-RS" sz="1800" b="1" smtClean="0">
                <a:latin typeface="Calibri" pitchFamily="34" charset="0"/>
                <a:cs typeface="Calibri" pitchFamily="34" charset="0"/>
              </a:rPr>
              <a:t>Učenici koji su osvojili jedno od prva 3 mjesta na državnom takmičenju iz predmeta koji su važni za struku</a:t>
            </a:r>
            <a:endParaRPr lang="de-DE" altLang="sr-Latn-RS" sz="1800" b="1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14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Informatika\Desktop\Jelena\fotografije skola\20190410_111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9109075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06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713"/>
            <a:ext cx="8062913" cy="1728787"/>
          </a:xfrm>
        </p:spPr>
        <p:txBody>
          <a:bodyPr/>
          <a:lstStyle/>
          <a:p>
            <a:pPr algn="ctr" eaLnBrk="1" hangingPunct="1"/>
            <a:r>
              <a:rPr lang="hr-HR" altLang="sr-Latn-RS" sz="2400" b="1" smtClean="0">
                <a:latin typeface="Calibri" pitchFamily="34" charset="0"/>
                <a:cs typeface="Calibri" pitchFamily="34" charset="0"/>
              </a:rPr>
              <a:t>JU POLJOPRIVREDNA I MEDICINSKA ŠKOLA </a:t>
            </a:r>
            <a:br>
              <a:rPr lang="hr-HR" altLang="sr-Latn-RS" sz="2400" b="1" smtClean="0">
                <a:latin typeface="Calibri" pitchFamily="34" charset="0"/>
                <a:cs typeface="Calibri" pitchFamily="34" charset="0"/>
              </a:rPr>
            </a:br>
            <a:r>
              <a:rPr lang="hr-HR" altLang="sr-Latn-RS" sz="2400" b="1" smtClean="0">
                <a:latin typeface="Calibri" pitchFamily="34" charset="0"/>
                <a:cs typeface="Calibri" pitchFamily="34" charset="0"/>
              </a:rPr>
              <a:t>BRČKO DISTRIKT BIH</a:t>
            </a:r>
            <a:r>
              <a:rPr lang="hr-HR" altLang="sr-Latn-RS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708400" y="2205038"/>
            <a:ext cx="5435600" cy="24479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„DONESITE DOBRU ODLUKU I UPIŠITE ŠKOLU ZAHVALJUJUĆI KOJOJ ĆETE BITI KONKURENTNI NA TRŽIŠTU RADA!” </a:t>
            </a:r>
          </a:p>
        </p:txBody>
      </p:sp>
      <p:pic>
        <p:nvPicPr>
          <p:cNvPr id="76804" name="Picture 4" descr="C:\Users\Informatika\Desktop\Jelena\fotografije skola\DANI SKOLE 2019\20190321_144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205038"/>
            <a:ext cx="348932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838" y="4724400"/>
            <a:ext cx="536416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r-HR" sz="2400" b="1" i="1" dirty="0">
                <a:solidFill>
                  <a:srgbClr val="9C5252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SMO TU ZBOG VAS!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r-HR" sz="2400" b="1" dirty="0">
                <a:solidFill>
                  <a:srgbClr val="9C5252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OVE GODINE VAS OČEKUJEMO!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sr-Latn-CS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sr-Latn-C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 !!!</a:t>
            </a:r>
            <a:endParaRPr lang="hr-HR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95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812800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Opis poslova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715375" cy="5400675"/>
          </a:xfrm>
        </p:spPr>
        <p:txBody>
          <a:bodyPr/>
          <a:lstStyle/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izrađuje preparate po recepturi ljekara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ispituje kvalitet lijekova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izdavanje lijekova na recept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nadzire tehnološke faze u proizvodnji farmaceutskih i kozmetičkih preparata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pripremanje mješavina čajeva, masti, tinktura i balzama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provodi biološke i hemijske analize</a:t>
            </a: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8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Moguća mjesta zapošljavanja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781050" y="1500188"/>
            <a:ext cx="8362950" cy="4900612"/>
          </a:xfrm>
        </p:spPr>
        <p:txBody>
          <a:bodyPr/>
          <a:lstStyle/>
          <a:p>
            <a:pPr eaLnBrk="1" hangingPunct="1"/>
            <a:r>
              <a:rPr lang="sr-Latn-CS" altLang="sr-Latn-RS" sz="2800" smtClean="0">
                <a:latin typeface="Calibri" pitchFamily="34" charset="0"/>
                <a:cs typeface="Calibri" pitchFamily="34" charset="0"/>
              </a:rPr>
              <a:t>rad u bolničkoj i privatnim apotekama</a:t>
            </a:r>
          </a:p>
          <a:p>
            <a:pPr eaLnBrk="1" hangingPunct="1"/>
            <a:r>
              <a:rPr lang="sr-Latn-CS" altLang="sr-Latn-RS" sz="2800" smtClean="0">
                <a:latin typeface="Calibri" pitchFamily="34" charset="0"/>
                <a:cs typeface="Calibri" pitchFamily="34" charset="0"/>
              </a:rPr>
              <a:t>rad u fabrici gotovih i pomoćnih farmaceutskih preparata</a:t>
            </a:r>
          </a:p>
          <a:p>
            <a:pPr eaLnBrk="1" hangingPunct="1"/>
            <a:r>
              <a:rPr lang="sr-Latn-CS" altLang="sr-Latn-RS" sz="2800" smtClean="0">
                <a:latin typeface="Calibri" pitchFamily="34" charset="0"/>
                <a:cs typeface="Calibri" pitchFamily="34" charset="0"/>
              </a:rPr>
              <a:t>rad u fabrici sanitetskog materijala i opreme</a:t>
            </a:r>
          </a:p>
          <a:p>
            <a:pPr eaLnBrk="1" hangingPunct="1"/>
            <a:r>
              <a:rPr lang="sr-Latn-CS" altLang="sr-Latn-RS" sz="2800" smtClean="0">
                <a:latin typeface="Calibri" pitchFamily="34" charset="0"/>
                <a:cs typeface="Calibri" pitchFamily="34" charset="0"/>
              </a:rPr>
              <a:t>rad u veledrogerijama</a:t>
            </a:r>
          </a:p>
          <a:p>
            <a:pPr eaLnBrk="1" hangingPunct="1"/>
            <a:r>
              <a:rPr lang="sr-Latn-CS" altLang="sr-Latn-RS" sz="2800" smtClean="0">
                <a:latin typeface="Calibri" pitchFamily="34" charset="0"/>
                <a:cs typeface="Calibri" pitchFamily="34" charset="0"/>
              </a:rPr>
              <a:t>rad u analitičkim laboratorijama</a:t>
            </a:r>
            <a:endParaRPr lang="en-US" altLang="sr-Latn-RS" sz="280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sr-Latn-CS" altLang="sr-Latn-RS" sz="2800" smtClean="0">
                <a:latin typeface="Calibri" pitchFamily="34" charset="0"/>
                <a:cs typeface="Calibri" pitchFamily="34" charset="0"/>
              </a:rPr>
              <a:t>nastavak školovanja na Farmaceutskom fakultetu i drugim visokim ustanovama</a:t>
            </a:r>
          </a:p>
          <a:p>
            <a:pPr eaLnBrk="1" hangingPunct="1"/>
            <a:endParaRPr lang="sr-Latn-CS" altLang="sr-Latn-RS" sz="280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sr-Latn-CS" altLang="sr-Latn-RS" sz="280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sr-Latn-CS" altLang="sr-Latn-RS" sz="280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3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Informatika\Desktop\Jelena\fotografije skola\received_2081064167359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9"/>
          <a:stretch>
            <a:fillRect/>
          </a:stretch>
        </p:blipFill>
        <p:spPr bwMode="auto">
          <a:xfrm>
            <a:off x="827088" y="115888"/>
            <a:ext cx="49688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4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1384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altLang="sr-Latn-R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Ostala zanimanja</a:t>
            </a:r>
            <a:endParaRPr lang="sr-Cyrl-CS" altLang="sr-Latn-RS" b="1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6475"/>
            <a:ext cx="8229600" cy="4114800"/>
          </a:xfrm>
        </p:spPr>
        <p:txBody>
          <a:bodyPr/>
          <a:lstStyle/>
          <a:p>
            <a:pPr eaLnBrk="1" hangingPunct="1">
              <a:buClr>
                <a:srgbClr val="CC00CC"/>
              </a:buClr>
            </a:pPr>
            <a:r>
              <a:rPr lang="hr-HR" altLang="sr-Latn-RS" sz="40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  <a:t>Ekološki/Kozmetički tehničar </a:t>
            </a:r>
          </a:p>
          <a:p>
            <a:pPr eaLnBrk="1" hangingPunct="1">
              <a:buClr>
                <a:srgbClr val="CC00CC"/>
              </a:buClr>
            </a:pPr>
            <a:r>
              <a:rPr lang="hr-HR" altLang="sr-Latn-RS" sz="40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  <a:t>Frizer</a:t>
            </a:r>
          </a:p>
          <a:p>
            <a:pPr eaLnBrk="1" hangingPunct="1">
              <a:buFont typeface="Wingdings" pitchFamily="2" charset="2"/>
              <a:buNone/>
            </a:pPr>
            <a:endParaRPr lang="sr-Cyrl-CS" altLang="sr-Latn-RS" sz="4000" b="1" smtClean="0">
              <a:solidFill>
                <a:srgbClr val="CC33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524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hr-HR" altLang="sr-Latn-RS" b="1" smtClean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Ekološki/Kozmetički tehničar</a:t>
            </a:r>
            <a:endParaRPr lang="sr-Cyrl-CS" altLang="sr-Latn-RS" b="1" smtClean="0">
              <a:solidFill>
                <a:srgbClr val="0099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90725"/>
            <a:ext cx="8229600" cy="4140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hr-HR" altLang="sr-Latn-RS" b="1" smtClean="0">
                <a:latin typeface="Calibri" pitchFamily="34" charset="0"/>
                <a:cs typeface="Calibri" pitchFamily="34" charset="0"/>
              </a:rPr>
              <a:t>Trajanje obrazovanja</a:t>
            </a:r>
            <a:r>
              <a:rPr lang="sr-Latn-CS" altLang="sr-Latn-RS" b="1" smtClean="0">
                <a:latin typeface="Calibri" pitchFamily="34" charset="0"/>
                <a:cs typeface="Calibri" pitchFamily="34" charset="0"/>
              </a:rPr>
              <a:t>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4 godine</a:t>
            </a:r>
          </a:p>
          <a:p>
            <a:pPr eaLnBrk="1" hangingPunct="1">
              <a:buClr>
                <a:schemeClr val="tx1"/>
              </a:buClr>
            </a:pPr>
            <a:r>
              <a:rPr lang="hr-HR" altLang="sr-Latn-RS" b="1" smtClean="0">
                <a:latin typeface="Calibri" pitchFamily="34" charset="0"/>
                <a:cs typeface="Calibri" pitchFamily="34" charset="0"/>
              </a:rPr>
              <a:t>Broj odjeljenja: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altLang="sr-Latn-RS" b="1" smtClean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hr-HR" altLang="sr-Latn-RS" b="1" smtClean="0">
                <a:latin typeface="Calibri" pitchFamily="34" charset="0"/>
                <a:cs typeface="Calibri" pitchFamily="34" charset="0"/>
              </a:rPr>
              <a:t>Broj učenika: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18</a:t>
            </a:r>
            <a:endParaRPr lang="en-US" altLang="sr-Latn-RS" b="1" smtClean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hr-HR" altLang="sr-Latn-RS" b="1" smtClean="0">
                <a:latin typeface="Calibri" pitchFamily="34" charset="0"/>
                <a:cs typeface="Calibri" pitchFamily="34" charset="0"/>
              </a:rPr>
              <a:t>Važni predmeti:</a:t>
            </a:r>
            <a:r>
              <a:rPr lang="hr-HR" altLang="sr-Latn-RS" b="1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altLang="sr-Latn-RS" b="1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maternji jezik, biologija, hemija, matematika i fizika</a:t>
            </a:r>
          </a:p>
          <a:p>
            <a:pPr eaLnBrk="1" hangingPunct="1">
              <a:buClr>
                <a:schemeClr val="tx1"/>
              </a:buClr>
            </a:pPr>
            <a:endParaRPr lang="sr-Cyrl-CS" altLang="sr-Latn-RS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757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Ekološki tehničar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1428750"/>
            <a:ext cx="9178925" cy="6143625"/>
          </a:xfrm>
        </p:spPr>
      </p:pic>
    </p:spTree>
    <p:extLst>
      <p:ext uri="{BB962C8B-B14F-4D97-AF65-F5344CB8AC3E}">
        <p14:creationId xmlns:p14="http://schemas.microsoft.com/office/powerpoint/2010/main" val="3807029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812800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Opis poslova – Ekološki tehničar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8715375" cy="5572125"/>
          </a:xfrm>
        </p:spPr>
        <p:txBody>
          <a:bodyPr/>
          <a:lstStyle/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otkrivanje nečistoća vode, zemlje i vazduha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provođenje mjera zaštite životne sredine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predlaganje mjera za unapređenje i očuvanje zdrave životne okoline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analiza industrijskih nusprodukata koji se ispuštaju u vodu, zemlju i vazduh</a:t>
            </a:r>
          </a:p>
          <a:p>
            <a:pPr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laboratorijske analize</a:t>
            </a: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736</Words>
  <Application>Microsoft Office PowerPoint</Application>
  <PresentationFormat>On-screen Show (4:3)</PresentationFormat>
  <Paragraphs>112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Farmaceutski  tehničar</vt:lpstr>
      <vt:lpstr>Farmaceutski  tehničar</vt:lpstr>
      <vt:lpstr>Opis poslova</vt:lpstr>
      <vt:lpstr>Moguća mjesta zapošljavanja</vt:lpstr>
      <vt:lpstr>PowerPoint Presentation</vt:lpstr>
      <vt:lpstr>Ostala zanimanja</vt:lpstr>
      <vt:lpstr>Ekološki/Kozmetički tehničar</vt:lpstr>
      <vt:lpstr>Ekološki tehničar</vt:lpstr>
      <vt:lpstr>Opis poslova – Ekološki tehničar</vt:lpstr>
      <vt:lpstr>Moguća mjesta zapošljavanja</vt:lpstr>
      <vt:lpstr>PowerPoint Presentation</vt:lpstr>
      <vt:lpstr>Opis poslova – Kozmetički tehničar</vt:lpstr>
      <vt:lpstr>PowerPoint Presentation</vt:lpstr>
      <vt:lpstr>PowerPoint Presentation</vt:lpstr>
      <vt:lpstr>   Moguća mjesta zapošljavanja</vt:lpstr>
      <vt:lpstr>PowerPoint Presentation</vt:lpstr>
      <vt:lpstr>PowerPoint Presentation</vt:lpstr>
      <vt:lpstr>Frizer</vt:lpstr>
      <vt:lpstr>Frizer</vt:lpstr>
      <vt:lpstr>Opis poslova</vt:lpstr>
      <vt:lpstr>Moguća mjesta zapošljavanja</vt:lpstr>
      <vt:lpstr>Frizeri-slike</vt:lpstr>
      <vt:lpstr>NAČIN UPISA</vt:lpstr>
      <vt:lpstr>BODOVANJE PRI UPISU</vt:lpstr>
      <vt:lpstr>PowerPoint Presentation</vt:lpstr>
      <vt:lpstr>JU POLJOPRIVREDNA I MEDICINSKA ŠKOLA  BRČKO DISTRIKT BIH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Farmaceutski  tehničar</dc:title>
  <dc:creator>Ferida Meskovic</dc:creator>
  <cp:lastModifiedBy>Ferida Meskovic</cp:lastModifiedBy>
  <cp:revision>1</cp:revision>
  <dcterms:created xsi:type="dcterms:W3CDTF">2021-04-26T16:32:52Z</dcterms:created>
  <dcterms:modified xsi:type="dcterms:W3CDTF">2021-04-26T16:34:04Z</dcterms:modified>
</cp:coreProperties>
</file>